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56"/>
  </p:notesMasterIdLst>
  <p:sldIdLst>
    <p:sldId id="256" r:id="rId2"/>
    <p:sldId id="290" r:id="rId3"/>
    <p:sldId id="351" r:id="rId4"/>
    <p:sldId id="258" r:id="rId5"/>
    <p:sldId id="304" r:id="rId6"/>
    <p:sldId id="355" r:id="rId7"/>
    <p:sldId id="263" r:id="rId8"/>
    <p:sldId id="262" r:id="rId9"/>
    <p:sldId id="264" r:id="rId10"/>
    <p:sldId id="352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0" r:id="rId23"/>
    <p:sldId id="279" r:id="rId24"/>
    <p:sldId id="353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307" r:id="rId35"/>
    <p:sldId id="292" r:id="rId36"/>
    <p:sldId id="293" r:id="rId37"/>
    <p:sldId id="354" r:id="rId38"/>
    <p:sldId id="298" r:id="rId39"/>
    <p:sldId id="294" r:id="rId40"/>
    <p:sldId id="360" r:id="rId41"/>
    <p:sldId id="361" r:id="rId42"/>
    <p:sldId id="362" r:id="rId43"/>
    <p:sldId id="295" r:id="rId44"/>
    <p:sldId id="296" r:id="rId45"/>
    <p:sldId id="356" r:id="rId46"/>
    <p:sldId id="359" r:id="rId47"/>
    <p:sldId id="358" r:id="rId48"/>
    <p:sldId id="297" r:id="rId49"/>
    <p:sldId id="364" r:id="rId50"/>
    <p:sldId id="365" r:id="rId51"/>
    <p:sldId id="300" r:id="rId52"/>
    <p:sldId id="308" r:id="rId53"/>
    <p:sldId id="350" r:id="rId54"/>
    <p:sldId id="303" r:id="rId55"/>
  </p:sldIdLst>
  <p:sldSz cx="12192000" cy="6858000"/>
  <p:notesSz cx="7010400" cy="9296400"/>
  <p:embeddedFontLst>
    <p:embeddedFont>
      <p:font typeface="Calibri" panose="020F0502020204030204" pitchFamily="34" charset="0"/>
      <p:regular r:id="rId57"/>
      <p:bold r:id="rId58"/>
      <p:italic r:id="rId59"/>
      <p:boldItalic r:id="rId60"/>
    </p:embeddedFont>
    <p:embeddedFont>
      <p:font typeface="Comic Sans MS" panose="030F0702030302020204" pitchFamily="66" charset="0"/>
      <p:regular r:id="rId61"/>
      <p:bold r:id="rId62"/>
      <p:italic r:id="rId63"/>
      <p:boldItalic r:id="rId64"/>
    </p:embeddedFont>
    <p:embeddedFont>
      <p:font typeface="Lato" panose="020F0502020204030203" pitchFamily="34" charset="0"/>
      <p:regular r:id="rId65"/>
      <p:bold r:id="rId66"/>
      <p:italic r:id="rId67"/>
      <p:boldItalic r:id="rId68"/>
    </p:embeddedFont>
    <p:embeddedFont>
      <p:font typeface="Montserrat" panose="00000500000000000000" pitchFamily="2" charset="0"/>
      <p:regular r:id="rId69"/>
      <p:bold r:id="rId70"/>
      <p:italic r:id="rId71"/>
      <p:boldItalic r:id="rId72"/>
    </p:embeddedFont>
    <p:embeddedFont>
      <p:font typeface="Pacifico" panose="020B0604020202020204" charset="0"/>
      <p:regular r:id="rId73"/>
    </p:embeddedFont>
    <p:embeddedFont>
      <p:font typeface="Trebuchet MS" panose="020B0603020202020204" pitchFamily="34" charset="0"/>
      <p:regular r:id="rId74"/>
      <p:bold r:id="rId75"/>
      <p:italic r:id="rId76"/>
      <p:boldItalic r:id="rId7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14" roundtripDataSignature="AMtx7mhRdNKVPPdIUUPNyP6YMloHcuZQm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IA ALEJANDRA SENABRE ESTRADA" initials="" lastIdx="12" clrIdx="0"/>
  <p:cmAuthor id="1" name="Paula Sarovic" initials="" lastIdx="1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2127" autoAdjust="0"/>
  </p:normalViewPr>
  <p:slideViewPr>
    <p:cSldViewPr snapToGrid="0">
      <p:cViewPr varScale="1">
        <p:scale>
          <a:sx n="105" d="100"/>
          <a:sy n="105" d="100"/>
        </p:scale>
        <p:origin x="81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viewProps" Target="viewProp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7.fntdata"/><Relationship Id="rId68" Type="http://schemas.openxmlformats.org/officeDocument/2006/relationships/font" Target="fonts/font12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font" Target="fonts/font2.fntdata"/><Relationship Id="rId74" Type="http://schemas.openxmlformats.org/officeDocument/2006/relationships/font" Target="fonts/font18.fntdata"/><Relationship Id="rId5" Type="http://schemas.openxmlformats.org/officeDocument/2006/relationships/slide" Target="slides/slide4.xml"/><Relationship Id="rId61" Type="http://schemas.openxmlformats.org/officeDocument/2006/relationships/font" Target="fonts/font5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64" Type="http://schemas.openxmlformats.org/officeDocument/2006/relationships/font" Target="fonts/font8.fntdata"/><Relationship Id="rId69" Type="http://schemas.openxmlformats.org/officeDocument/2006/relationships/font" Target="fonts/font13.fntdata"/><Relationship Id="rId77" Type="http://schemas.openxmlformats.org/officeDocument/2006/relationships/font" Target="fonts/font21.fntdata"/><Relationship Id="rId11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16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3.fntdata"/><Relationship Id="rId67" Type="http://schemas.openxmlformats.org/officeDocument/2006/relationships/font" Target="fonts/font11.fntdata"/><Relationship Id="rId11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6.fntdata"/><Relationship Id="rId70" Type="http://schemas.openxmlformats.org/officeDocument/2006/relationships/font" Target="fonts/font14.fntdata"/><Relationship Id="rId75" Type="http://schemas.openxmlformats.org/officeDocument/2006/relationships/font" Target="fonts/font1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1.fntdata"/><Relationship Id="rId114" Type="http://customschemas.google.com/relationships/presentationmetadata" Target="metadata"/><Relationship Id="rId119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4.fntdata"/><Relationship Id="rId65" Type="http://schemas.openxmlformats.org/officeDocument/2006/relationships/font" Target="fonts/font9.fntdata"/><Relationship Id="rId73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20.fntdata"/><Relationship Id="rId7" Type="http://schemas.openxmlformats.org/officeDocument/2006/relationships/slide" Target="slides/slide6.xml"/><Relationship Id="rId71" Type="http://schemas.openxmlformats.org/officeDocument/2006/relationships/font" Target="fonts/font15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font" Target="fonts/font10.fntdata"/><Relationship Id="rId11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>
              <a:buSzPts val="1200"/>
            </a:pPr>
            <a:fld id="{00000000-1234-1234-1234-123412341234}" type="slidenum">
              <a:rPr lang="es-CL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ts val="1200"/>
              </a:pPr>
              <a:t>‹Nº›</a:t>
            </a:fld>
            <a:endParaRPr lang="es-CL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SzPts val="1100"/>
            </a:pPr>
            <a:endParaRPr lang="es-CL" b="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98bbe9faaa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298bbe9faaa_0_8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370" name="Google Shape;370;g298bbe9faaa_0_8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345"/>
          </a:xfrm>
          <a:prstGeom prst="rect">
            <a:avLst/>
          </a:prstGeom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/>
            <a:fld id="{00000000-1234-1234-1234-123412341234}" type="slidenum">
              <a:rPr lang="es-CL"/>
              <a:pPr algn="r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34643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1a85467bb1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g1a85467bb16_0_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</a:pPr>
            <a:endParaRPr b="1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8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 dirty="0"/>
          </a:p>
        </p:txBody>
      </p:sp>
      <p:sp>
        <p:nvSpPr>
          <p:cNvPr id="218" name="Google Shape;218;p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85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226" name="Google Shape;226;p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a7832c219b_2_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 dirty="0"/>
          </a:p>
        </p:txBody>
      </p:sp>
      <p:sp>
        <p:nvSpPr>
          <p:cNvPr id="234" name="Google Shape;234;g1a7832c219b_2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87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241" name="Google Shape;241;p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a7832c219b_2_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247" name="Google Shape;247;g1a7832c219b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8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254" name="Google Shape;254;p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89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261" name="Google Shape;261;p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9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 dirty="0"/>
          </a:p>
        </p:txBody>
      </p:sp>
      <p:sp>
        <p:nvSpPr>
          <p:cNvPr id="268" name="Google Shape;268;p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98bbe9faaa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298bbe9faaa_0_8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>
              <a:buFontTx/>
              <a:buNone/>
            </a:pPr>
            <a:endParaRPr lang="es-CL" dirty="0"/>
          </a:p>
        </p:txBody>
      </p:sp>
      <p:sp>
        <p:nvSpPr>
          <p:cNvPr id="370" name="Google Shape;370;g298bbe9faaa_0_8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345"/>
          </a:xfrm>
          <a:prstGeom prst="rect">
            <a:avLst/>
          </a:prstGeom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/>
            <a:fld id="{00000000-1234-1234-1234-123412341234}" type="slidenum">
              <a:rPr lang="es-CL"/>
              <a:pPr algn="r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9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 dirty="0"/>
          </a:p>
        </p:txBody>
      </p:sp>
      <p:sp>
        <p:nvSpPr>
          <p:cNvPr id="275" name="Google Shape;275;p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a85467bb16_0_29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282" name="Google Shape;282;g1a85467bb16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9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296" name="Google Shape;296;p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93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288" name="Google Shape;288;p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9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296" name="Google Shape;296;p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03162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1a85467bb16_0_3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 b="1" dirty="0"/>
          </a:p>
        </p:txBody>
      </p:sp>
      <p:sp>
        <p:nvSpPr>
          <p:cNvPr id="304" name="Google Shape;304;g1a85467bb16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9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310" name="Google Shape;310;p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97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 dirty="0"/>
          </a:p>
        </p:txBody>
      </p:sp>
      <p:sp>
        <p:nvSpPr>
          <p:cNvPr id="317" name="Google Shape;317;p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9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 dirty="0"/>
          </a:p>
        </p:txBody>
      </p:sp>
      <p:sp>
        <p:nvSpPr>
          <p:cNvPr id="324" name="Google Shape;324;p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99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331" name="Google Shape;331;p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</a:pP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19736376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0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338" name="Google Shape;338;p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0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345" name="Google Shape;345;p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2" name="Google Shape;352;p1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1a7832c219b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1" name="Google Shape;361;g1a7832c219b_1_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98bbe9faaa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298bbe9faaa_0_8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370" name="Google Shape;370;g298bbe9faaa_0_8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345"/>
          </a:xfrm>
          <a:prstGeom prst="rect">
            <a:avLst/>
          </a:prstGeom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/>
            <a:fld id="{00000000-1234-1234-1234-123412341234}" type="slidenum">
              <a:rPr lang="es-CL"/>
              <a:pPr algn="r"/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11391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2" name="Google Shape;382;p10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 lang="es-CL" b="1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9" name="Google Shape;389;p1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r>
              <a:rPr lang="es-CL" b="1" dirty="0"/>
              <a:t>Derechos conexos: </a:t>
            </a:r>
            <a:r>
              <a:rPr lang="es-CL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es-C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se aplican a otras categorías de titulares de derechos, los artistas intérpretes o ejecutantes, los productores de fonogramas y los organismos de radiodifusión.</a:t>
            </a:r>
          </a:p>
          <a:p>
            <a:pPr marL="0" indent="0"/>
            <a:endParaRPr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9" name="Google Shape;389;p1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r>
              <a:rPr lang="es-CL" dirty="0"/>
              <a:t>Ejemplos de Excepciones y limitaciones dentro de la legislación nacional en caso de Chile, incluye: </a:t>
            </a:r>
          </a:p>
          <a:p>
            <a:pPr marL="0" indent="0"/>
            <a:r>
              <a:rPr lang="es-CL" dirty="0"/>
              <a:t>- Citas sin fines comerciales</a:t>
            </a:r>
          </a:p>
          <a:p>
            <a:pPr marL="0" indent="0"/>
            <a:r>
              <a:rPr lang="es-CL" dirty="0"/>
              <a:t>- Reproducción de obras para personas con discapacidad visual.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0770197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9" name="Google Shape;439;p15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6" name="Google Shape;396;p1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r>
              <a:rPr lang="es-CL" dirty="0"/>
              <a:t>BOAI Budapest Open Access </a:t>
            </a:r>
            <a:r>
              <a:rPr lang="es-CL" dirty="0" err="1"/>
              <a:t>Initiative</a:t>
            </a:r>
            <a:r>
              <a:rPr lang="es-CL" dirty="0"/>
              <a:t> 2002</a:t>
            </a:r>
            <a:endParaRPr dirty="0"/>
          </a:p>
        </p:txBody>
      </p:sp>
      <p:sp>
        <p:nvSpPr>
          <p:cNvPr id="126" name="Google Shape;12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6" name="Google Shape;396;p1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9904886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6" name="Google Shape;396;p1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0468062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6" name="Google Shape;396;p1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3642357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2963b6833e4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0" name="Google Shape;410;g2963b6833e4_0_57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7" name="Google Shape;417;p10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r>
              <a:rPr lang="es-CL" b="0" dirty="0"/>
              <a:t>Editor BMC</a:t>
            </a:r>
          </a:p>
          <a:p>
            <a:pPr marL="0" indent="0"/>
            <a:r>
              <a:rPr lang="es-CL" b="0" dirty="0"/>
              <a:t>https://alzres.biomedcentral.com/articles/10.1186/s13195-023-01337-z</a:t>
            </a:r>
            <a:endParaRPr b="0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7" name="Google Shape;417;p10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r>
              <a:rPr lang="es-CL" b="0" dirty="0"/>
              <a:t>Editor Elsevier</a:t>
            </a:r>
          </a:p>
          <a:p>
            <a:pPr marL="0" indent="0"/>
            <a:r>
              <a:rPr lang="es-CL" b="0" dirty="0"/>
              <a:t>https://www.sciencedirect.com/science/article/pii/S2667036422000036</a:t>
            </a:r>
            <a:endParaRPr b="0" dirty="0"/>
          </a:p>
        </p:txBody>
      </p:sp>
    </p:spTree>
    <p:extLst>
      <p:ext uri="{BB962C8B-B14F-4D97-AF65-F5344CB8AC3E}">
        <p14:creationId xmlns:p14="http://schemas.microsoft.com/office/powerpoint/2010/main" val="251258148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7" name="Google Shape;417;p10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r>
              <a:rPr lang="es-CL" b="0" dirty="0"/>
              <a:t>Editor </a:t>
            </a:r>
            <a:r>
              <a:rPr lang="es-CL" b="0" dirty="0" err="1"/>
              <a:t>Karger</a:t>
            </a:r>
            <a:endParaRPr lang="es-CL" b="0" dirty="0"/>
          </a:p>
          <a:p>
            <a:pPr marL="0" indent="0"/>
            <a:r>
              <a:rPr lang="es-CL" b="0" dirty="0"/>
              <a:t>https://karger.com/crd/article/148/5/402/853630/Right-Heart-Structure-and-Function-after</a:t>
            </a:r>
            <a:endParaRPr b="0" dirty="0"/>
          </a:p>
        </p:txBody>
      </p:sp>
    </p:spTree>
    <p:extLst>
      <p:ext uri="{BB962C8B-B14F-4D97-AF65-F5344CB8AC3E}">
        <p14:creationId xmlns:p14="http://schemas.microsoft.com/office/powerpoint/2010/main" val="105822630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7" name="Google Shape;417;p10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r>
              <a:rPr lang="es-CL" b="1" dirty="0"/>
              <a:t>OER de Yale </a:t>
            </a:r>
            <a:r>
              <a:rPr lang="es-CL" b="1" dirty="0" err="1"/>
              <a:t>University</a:t>
            </a:r>
            <a:endParaRPr lang="es-CL" b="1" dirty="0"/>
          </a:p>
          <a:p>
            <a:pPr marL="0" indent="0"/>
            <a:r>
              <a:rPr lang="es-CL" b="0" dirty="0"/>
              <a:t>https://oyc.yale.edu/economics/econ-159</a:t>
            </a:r>
            <a:endParaRPr b="0" dirty="0"/>
          </a:p>
        </p:txBody>
      </p:sp>
    </p:spTree>
    <p:extLst>
      <p:ext uri="{BB962C8B-B14F-4D97-AF65-F5344CB8AC3E}">
        <p14:creationId xmlns:p14="http://schemas.microsoft.com/office/powerpoint/2010/main" val="17965432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2963b6833e4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0" name="Google Shape;430;g2963b6833e4_0_2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a5822840b6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1a5822840b6_1_12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 lang="es-CL" b="1" dirty="0"/>
          </a:p>
        </p:txBody>
      </p:sp>
      <p:sp>
        <p:nvSpPr>
          <p:cNvPr id="153" name="Google Shape;153;g1a5822840b6_1_12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>
              <a:buSzPts val="1200"/>
            </a:pPr>
            <a:fld id="{00000000-1234-1234-1234-123412341234}" type="slidenum">
              <a:rPr lang="es-CL"/>
              <a:pPr algn="r">
                <a:buSzPts val="1200"/>
              </a:pPr>
              <a:t>49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914182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a5822840b6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1a5822840b6_1_12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 lang="es-CL" dirty="0"/>
          </a:p>
        </p:txBody>
      </p:sp>
      <p:sp>
        <p:nvSpPr>
          <p:cNvPr id="153" name="Google Shape;153;g1a5822840b6_1_12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>
              <a:buSzPts val="1200"/>
            </a:pPr>
            <a:fld id="{00000000-1234-1234-1234-123412341234}" type="slidenum">
              <a:rPr lang="es-CL"/>
              <a:pPr algn="r">
                <a:buSzPts val="1200"/>
              </a:pPr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116244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a5822840b6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1a5822840b6_1_12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 b="1" dirty="0"/>
          </a:p>
        </p:txBody>
      </p:sp>
      <p:sp>
        <p:nvSpPr>
          <p:cNvPr id="153" name="Google Shape;153;g1a5822840b6_1_12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>
              <a:buSzPts val="1200"/>
            </a:pPr>
            <a:fld id="{00000000-1234-1234-1234-123412341234}" type="slidenum">
              <a:rPr lang="es-CL"/>
              <a:pPr algn="r">
                <a:buSzPts val="1200"/>
              </a:pPr>
              <a:t>50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038149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2963b6833e4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3" name="Google Shape;453;g2963b6833e4_0_4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/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98bbe9faaa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298bbe9faaa_0_8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370" name="Google Shape;370;g298bbe9faaa_0_8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345"/>
          </a:xfrm>
          <a:prstGeom prst="rect">
            <a:avLst/>
          </a:prstGeom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/>
            <a:fld id="{00000000-1234-1234-1234-123412341234}" type="slidenum">
              <a:rPr lang="es-CL"/>
              <a:pPr algn="r"/>
              <a:t>52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561336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98bbe9faaa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298bbe9faaa_0_8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 dirty="0"/>
          </a:p>
        </p:txBody>
      </p:sp>
      <p:sp>
        <p:nvSpPr>
          <p:cNvPr id="370" name="Google Shape;370;g298bbe9faaa_0_8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345"/>
          </a:xfrm>
          <a:prstGeom prst="rect">
            <a:avLst/>
          </a:prstGeom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/>
            <a:fld id="{00000000-1234-1234-1234-123412341234}" type="slidenum">
              <a:rPr lang="es-CL"/>
              <a:pPr algn="r"/>
              <a:t>53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42126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19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475" name="Google Shape;47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a5822840b6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1a5822840b6_1_12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 b="1" dirty="0"/>
          </a:p>
        </p:txBody>
      </p:sp>
      <p:sp>
        <p:nvSpPr>
          <p:cNvPr id="153" name="Google Shape;153;g1a5822840b6_1_12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>
              <a:buSzPts val="1200"/>
            </a:pPr>
            <a:fld id="{00000000-1234-1234-1234-123412341234}" type="slidenum">
              <a:rPr lang="es-CL"/>
              <a:pPr algn="r">
                <a:buSzPts val="1200"/>
              </a:pPr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4533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a5684a4b7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g1a5684a4b7b_0_6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 dirty="0"/>
          </a:p>
        </p:txBody>
      </p:sp>
      <p:sp>
        <p:nvSpPr>
          <p:cNvPr id="170" name="Google Shape;170;g1a5684a4b7b_0_6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>
              <a:buSzPts val="1200"/>
            </a:pPr>
            <a:fld id="{00000000-1234-1234-1234-123412341234}" type="slidenum">
              <a:rPr lang="es-CL"/>
              <a:pPr algn="r">
                <a:buSzPts val="1200"/>
              </a:pPr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a5684a4b7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g1a5684a4b7b_0_0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 dirty="0"/>
          </a:p>
        </p:txBody>
      </p:sp>
      <p:sp>
        <p:nvSpPr>
          <p:cNvPr id="162" name="Google Shape;162;g1a5684a4b7b_0_0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>
              <a:buSzPts val="1200"/>
            </a:pPr>
            <a:fld id="{00000000-1234-1234-1234-123412341234}" type="slidenum">
              <a:rPr lang="es-CL"/>
              <a:pPr algn="r">
                <a:buSzPts val="1200"/>
              </a:pPr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963b6833e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g2963b6833e4_0_0:notes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79" name="Google Shape;179;g2963b6833e4_0_0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46568" rIns="93162" bIns="46568" anchor="b" anchorCtr="0">
            <a:noAutofit/>
          </a:bodyPr>
          <a:lstStyle/>
          <a:p>
            <a:pPr algn="r">
              <a:buSzPts val="1200"/>
            </a:pPr>
            <a:fld id="{00000000-1234-1234-1234-123412341234}" type="slidenum">
              <a:rPr lang="es-CL"/>
              <a:pPr algn="r">
                <a:buSzPts val="1200"/>
              </a:pPr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7"/>
          <p:cNvSpPr/>
          <p:nvPr/>
        </p:nvSpPr>
        <p:spPr>
          <a:xfrm>
            <a:off x="131999" y="151356"/>
            <a:ext cx="11928003" cy="6555288"/>
          </a:xfrm>
          <a:prstGeom prst="rect">
            <a:avLst/>
          </a:prstGeom>
          <a:solidFill>
            <a:srgbClr val="177DE1"/>
          </a:solidFill>
          <a:ln>
            <a:noFill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67"/>
              <a:buFont typeface="Calibri"/>
              <a:buNone/>
            </a:pPr>
            <a:endParaRPr sz="1867" b="0" i="0" u="none" strike="noStrike" cap="non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" name="Google Shape;17;p67"/>
          <p:cNvSpPr txBox="1">
            <a:spLocks noGrp="1"/>
          </p:cNvSpPr>
          <p:nvPr>
            <p:ph type="title"/>
          </p:nvPr>
        </p:nvSpPr>
        <p:spPr>
          <a:xfrm>
            <a:off x="1870553" y="489561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A00"/>
              </a:buClr>
              <a:buSzPts val="2800"/>
              <a:buFont typeface="Lato"/>
              <a:buNone/>
              <a:defRPr sz="2667">
                <a:solidFill>
                  <a:srgbClr val="FFDA00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67"/>
          <p:cNvSpPr txBox="1">
            <a:spLocks noGrp="1"/>
          </p:cNvSpPr>
          <p:nvPr>
            <p:ph type="body" idx="1"/>
          </p:nvPr>
        </p:nvSpPr>
        <p:spPr>
          <a:xfrm>
            <a:off x="1870553" y="1591367"/>
            <a:ext cx="8333984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DA00"/>
              </a:buClr>
              <a:buSzPts val="1600"/>
              <a:buFont typeface="Arial"/>
              <a:buNone/>
              <a:defRPr sz="2133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67"/>
          <p:cNvSpPr/>
          <p:nvPr/>
        </p:nvSpPr>
        <p:spPr>
          <a:xfrm>
            <a:off x="132000" y="1461370"/>
            <a:ext cx="185328" cy="4685197"/>
          </a:xfrm>
          <a:prstGeom prst="rect">
            <a:avLst/>
          </a:prstGeom>
          <a:solidFill>
            <a:srgbClr val="FFDA00"/>
          </a:solidFill>
          <a:ln>
            <a:noFill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67"/>
              <a:buFont typeface="Calibri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7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7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7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3" name="Google Shape;73;p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7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7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7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7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7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7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7" name="Google Shape;97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10"/>
          <p:cNvSpPr txBox="1">
            <a:spLocks noGrp="1"/>
          </p:cNvSpPr>
          <p:nvPr>
            <p:ph type="title"/>
          </p:nvPr>
        </p:nvSpPr>
        <p:spPr>
          <a:xfrm>
            <a:off x="415600" y="88169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667" b="1">
                <a:solidFill>
                  <a:srgbClr val="177DE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1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67" b="0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048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371600" lvl="2" indent="-3048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1828800" lvl="3" indent="-3048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2286000" lvl="4" indent="-3048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2743200" lvl="5" indent="-3048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3200400" lvl="6" indent="-3048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3657600" lvl="7" indent="-3048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4114800" lvl="8" indent="-304800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110"/>
          <p:cNvSpPr/>
          <p:nvPr/>
        </p:nvSpPr>
        <p:spPr>
          <a:xfrm>
            <a:off x="556257" y="648538"/>
            <a:ext cx="312215" cy="61271"/>
          </a:xfrm>
          <a:prstGeom prst="rect">
            <a:avLst/>
          </a:prstGeom>
          <a:solidFill>
            <a:srgbClr val="FFDA00"/>
          </a:solidFill>
          <a:ln>
            <a:noFill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1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28456" y="6450019"/>
            <a:ext cx="1247944" cy="177208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110"/>
          <p:cNvSpPr/>
          <p:nvPr/>
        </p:nvSpPr>
        <p:spPr>
          <a:xfrm>
            <a:off x="485928" y="6322437"/>
            <a:ext cx="11220144" cy="74188"/>
          </a:xfrm>
          <a:prstGeom prst="rect">
            <a:avLst/>
          </a:prstGeom>
          <a:solidFill>
            <a:srgbClr val="FFDA00"/>
          </a:solidFill>
          <a:ln>
            <a:noFill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67"/>
              <a:buFont typeface="Calibri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0"/>
          <p:cNvSpPr/>
          <p:nvPr/>
        </p:nvSpPr>
        <p:spPr>
          <a:xfrm>
            <a:off x="131999" y="151356"/>
            <a:ext cx="11928003" cy="6555288"/>
          </a:xfrm>
          <a:prstGeom prst="rect">
            <a:avLst/>
          </a:prstGeom>
          <a:solidFill>
            <a:srgbClr val="FFDA00"/>
          </a:solidFill>
          <a:ln>
            <a:noFill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67"/>
              <a:buFont typeface="Calibri"/>
              <a:buNone/>
            </a:pPr>
            <a:endParaRPr sz="1867" b="0" i="0" u="none" strike="noStrike" cap="non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" name="Google Shape;28;p70"/>
          <p:cNvSpPr/>
          <p:nvPr/>
        </p:nvSpPr>
        <p:spPr>
          <a:xfrm>
            <a:off x="132000" y="1461370"/>
            <a:ext cx="185328" cy="4685197"/>
          </a:xfrm>
          <a:prstGeom prst="rect">
            <a:avLst/>
          </a:prstGeom>
          <a:solidFill>
            <a:srgbClr val="177DE1"/>
          </a:solidFill>
          <a:ln>
            <a:noFill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67"/>
              <a:buFont typeface="Calibri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70"/>
          <p:cNvSpPr txBox="1">
            <a:spLocks noGrp="1"/>
          </p:cNvSpPr>
          <p:nvPr>
            <p:ph type="title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7DE1"/>
              </a:buClr>
              <a:buSzPts val="12000"/>
              <a:buFont typeface="Lato"/>
              <a:buNone/>
              <a:defRPr sz="3733">
                <a:solidFill>
                  <a:srgbClr val="177DE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endParaRPr/>
          </a:p>
        </p:txBody>
      </p:sp>
      <p:sp>
        <p:nvSpPr>
          <p:cNvPr id="30" name="Google Shape;30;p70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Lato"/>
              <a:buNone/>
              <a:defRPr sz="1867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1" name="Google Shape;31;p7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  <p:pic>
        <p:nvPicPr>
          <p:cNvPr id="32" name="Google Shape;32;p7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260062" y="4951463"/>
            <a:ext cx="1671877" cy="2374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1_Title and two column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>
            <a:spLocks noGrp="1"/>
          </p:cNvSpPr>
          <p:nvPr>
            <p:ph type="title"/>
          </p:nvPr>
        </p:nvSpPr>
        <p:spPr>
          <a:xfrm>
            <a:off x="415600" y="88169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667" b="1">
                <a:solidFill>
                  <a:srgbClr val="177DE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67" b="0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048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371600" lvl="2" indent="-3048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1828800" lvl="3" indent="-3048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2286000" lvl="4" indent="-3048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2743200" lvl="5" indent="-3048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3200400" lvl="6" indent="-3048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3657600" lvl="7" indent="-30480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4114800" lvl="8" indent="-304800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6" name="Google Shape;36;p21"/>
          <p:cNvSpPr/>
          <p:nvPr/>
        </p:nvSpPr>
        <p:spPr>
          <a:xfrm>
            <a:off x="556257" y="648538"/>
            <a:ext cx="312215" cy="61271"/>
          </a:xfrm>
          <a:prstGeom prst="rect">
            <a:avLst/>
          </a:prstGeom>
          <a:solidFill>
            <a:srgbClr val="FFDA00"/>
          </a:solidFill>
          <a:ln>
            <a:noFill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" name="Google Shape;3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28456" y="6450019"/>
            <a:ext cx="1247944" cy="177208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21"/>
          <p:cNvSpPr/>
          <p:nvPr/>
        </p:nvSpPr>
        <p:spPr>
          <a:xfrm>
            <a:off x="485928" y="6322437"/>
            <a:ext cx="11220144" cy="74188"/>
          </a:xfrm>
          <a:prstGeom prst="rect">
            <a:avLst/>
          </a:prstGeom>
          <a:solidFill>
            <a:srgbClr val="FFDA00"/>
          </a:solidFill>
          <a:ln>
            <a:noFill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67"/>
              <a:buFont typeface="Calibri"/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Diseño personalizado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7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6" name="Google Shape;56;p7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7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7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>
  <p:cSld name="Solo el título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7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7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7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7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7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7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6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6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6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hyperlink" Target="https://creativecommons.org/licenses/by/4.0/deed.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odepa.gob.cl/destacado-7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choose/?lang=es_ES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labs.creativecommons.org/2011/demos/license-layers/" TargetMode="External"/><Relationship Id="rId7" Type="http://schemas.openxmlformats.org/officeDocument/2006/relationships/slide" Target="slide42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1.xml"/><Relationship Id="rId5" Type="http://schemas.openxmlformats.org/officeDocument/2006/relationships/slide" Target="slide40.xml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udapestopenaccessinitiative.org/faq/#openacces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creativecommons.org/images/6/6d/6licenses-flat.pdf" TargetMode="External"/><Relationship Id="rId3" Type="http://schemas.openxmlformats.org/officeDocument/2006/relationships/hyperlink" Target="https://certificates.creativecommons.org/cccertedu/chapter/3-anatomy-of-a-cc-license/" TargetMode="External"/><Relationship Id="rId7" Type="http://schemas.openxmlformats.org/officeDocument/2006/relationships/hyperlink" Target="https://repositorio.uc.cl/handle/11534/52766" TargetMode="Externa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about/downloads/" TargetMode="External"/><Relationship Id="rId5" Type="http://schemas.openxmlformats.org/officeDocument/2006/relationships/hyperlink" Target="https://creativecommons.org/licenses/by/4.0/deed.es" TargetMode="External"/><Relationship Id="rId4" Type="http://schemas.openxmlformats.org/officeDocument/2006/relationships/hyperlink" Target="https://www.budapestopenaccessinitiative.org/read/spanish-translation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"/>
          <p:cNvSpPr txBox="1"/>
          <p:nvPr/>
        </p:nvSpPr>
        <p:spPr>
          <a:xfrm>
            <a:off x="4340400" y="2843341"/>
            <a:ext cx="7851600" cy="17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L" sz="3600" b="1" i="0" u="none" strike="noStrike" cap="none" dirty="0">
                <a:solidFill>
                  <a:srgbClr val="FFDA00"/>
                </a:solidFill>
                <a:latin typeface="Arial"/>
                <a:ea typeface="Arial"/>
                <a:cs typeface="Arial"/>
                <a:sym typeface="Arial"/>
              </a:rPr>
              <a:t>Licencias Creative </a:t>
            </a:r>
            <a:r>
              <a:rPr lang="es-CL" sz="3600" b="1" i="0" u="none" strike="noStrike" cap="none" dirty="0" err="1">
                <a:solidFill>
                  <a:srgbClr val="FFDA00"/>
                </a:solidFill>
                <a:latin typeface="Arial"/>
                <a:ea typeface="Arial"/>
                <a:cs typeface="Arial"/>
                <a:sym typeface="Arial"/>
              </a:rPr>
              <a:t>Commons</a:t>
            </a:r>
            <a:r>
              <a:rPr lang="es-CL" sz="3600" b="1" i="0" u="none" strike="noStrike" cap="none" dirty="0">
                <a:solidFill>
                  <a:srgbClr val="FFDA00"/>
                </a:solidFill>
                <a:latin typeface="Arial"/>
                <a:ea typeface="Arial"/>
                <a:cs typeface="Arial"/>
                <a:sym typeface="Arial"/>
              </a:rPr>
              <a:t> (CC)</a:t>
            </a:r>
            <a:endParaRPr sz="2800" b="1" i="0" u="none" strike="noStrike" cap="none" dirty="0">
              <a:solidFill>
                <a:srgbClr val="FFDA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"/>
          <p:cNvSpPr txBox="1"/>
          <p:nvPr/>
        </p:nvSpPr>
        <p:spPr>
          <a:xfrm>
            <a:off x="10250747" y="933500"/>
            <a:ext cx="17838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A00"/>
              </a:buClr>
              <a:buSzPts val="2800"/>
              <a:buFont typeface="Arial"/>
              <a:buNone/>
            </a:pPr>
            <a:r>
              <a:rPr lang="es-CL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Bibliotecas UC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A00"/>
              </a:buClr>
              <a:buSzPts val="2800"/>
              <a:buFont typeface="Arial"/>
              <a:buNone/>
            </a:pP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" name="Google Shape;11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9969" y="551181"/>
            <a:ext cx="1245052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16748" y="5814223"/>
            <a:ext cx="1360675" cy="47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0900" y="175175"/>
            <a:ext cx="4308224" cy="652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"/>
          <p:cNvPicPr preferRelativeResize="0"/>
          <p:nvPr/>
        </p:nvPicPr>
        <p:blipFill rotWithShape="1">
          <a:blip r:embed="rId6">
            <a:alphaModFix/>
          </a:blip>
          <a:srcRect r="72587"/>
          <a:stretch/>
        </p:blipFill>
        <p:spPr>
          <a:xfrm>
            <a:off x="8966969" y="175175"/>
            <a:ext cx="1360675" cy="18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"/>
          <p:cNvSpPr txBox="1"/>
          <p:nvPr/>
        </p:nvSpPr>
        <p:spPr>
          <a:xfrm>
            <a:off x="6963647" y="5814225"/>
            <a:ext cx="2220000" cy="8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Font typeface="Trebuchet MS"/>
              <a:buNone/>
            </a:pPr>
            <a:r>
              <a:rPr lang="es-CL" sz="1800" b="1" i="0" u="none" strike="noStrike" cap="none">
                <a:solidFill>
                  <a:srgbClr val="F2F2F2"/>
                </a:solidFill>
                <a:latin typeface="Arial"/>
                <a:ea typeface="Arial"/>
                <a:cs typeface="Arial"/>
                <a:sym typeface="Arial"/>
              </a:rPr>
              <a:t>Noviembre 2023</a:t>
            </a:r>
            <a:endParaRPr sz="1600" b="1" i="0" u="none" strike="noStrike" cap="none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"/>
          <p:cNvSpPr txBox="1"/>
          <p:nvPr/>
        </p:nvSpPr>
        <p:spPr>
          <a:xfrm>
            <a:off x="76925" y="5993725"/>
            <a:ext cx="4409400" cy="77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CL" sz="10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s-CL" sz="9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Licencias Creative </a:t>
            </a:r>
            <a:r>
              <a:rPr lang="es-CL" sz="900" b="0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Commons</a:t>
            </a:r>
            <a:r>
              <a:rPr lang="es-CL" sz="9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(CC)” por  Paula Sarovic, María Alejandra Senabre, 202</a:t>
            </a:r>
            <a:r>
              <a:rPr lang="es-CL" sz="900" dirty="0">
                <a:solidFill>
                  <a:schemeClr val="lt1"/>
                </a:solidFill>
              </a:rPr>
              <a:t>3</a:t>
            </a:r>
            <a:r>
              <a:rPr lang="es-CL" sz="9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está licenciado bajo </a:t>
            </a:r>
            <a:r>
              <a:rPr lang="es-CL" sz="900" b="0" i="0" u="sng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NC SA 4.0</a:t>
            </a:r>
            <a:endParaRPr sz="900" b="0" i="0" u="sng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Google Shape;116;p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97101" y="5457305"/>
            <a:ext cx="1360675" cy="5364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298bbe9faaa_0_8"/>
          <p:cNvSpPr txBox="1"/>
          <p:nvPr/>
        </p:nvSpPr>
        <p:spPr>
          <a:xfrm>
            <a:off x="3184500" y="1997400"/>
            <a:ext cx="5823000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4400" b="1" dirty="0">
                <a:solidFill>
                  <a:srgbClr val="177DE1"/>
                </a:solidFill>
                <a:sym typeface="Calibri"/>
              </a:rPr>
              <a:t>¿PREGUNTAS?</a:t>
            </a:r>
            <a:endParaRPr sz="4400" b="1" dirty="0">
              <a:solidFill>
                <a:srgbClr val="177DE1"/>
              </a:solidFill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9049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a85467bb16_0_1"/>
          <p:cNvSpPr txBox="1">
            <a:spLocks noGrp="1"/>
          </p:cNvSpPr>
          <p:nvPr>
            <p:ph type="title"/>
          </p:nvPr>
        </p:nvSpPr>
        <p:spPr>
          <a:xfrm>
            <a:off x="1870550" y="666831"/>
            <a:ext cx="9862500" cy="89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br>
              <a:rPr lang="es-CL" sz="2400" b="1"/>
            </a:br>
            <a:endParaRPr sz="2400" b="1"/>
          </a:p>
        </p:txBody>
      </p:sp>
      <p:sp>
        <p:nvSpPr>
          <p:cNvPr id="213" name="Google Shape;213;g1a85467bb16_0_1"/>
          <p:cNvSpPr txBox="1"/>
          <p:nvPr/>
        </p:nvSpPr>
        <p:spPr>
          <a:xfrm>
            <a:off x="1422575" y="824275"/>
            <a:ext cx="9677700" cy="4396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CL" sz="30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Módulo 2.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CL" sz="30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95300" marR="0" lvl="0" indent="-457200" algn="just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 panose="020B0604020202020204" pitchFamily="34" charset="0"/>
              <a:buChar char="•"/>
            </a:pPr>
            <a:r>
              <a:rPr lang="es-CL" sz="30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Licencias Creative </a:t>
            </a:r>
            <a:r>
              <a:rPr lang="es-CL" sz="3000" b="0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Commons</a:t>
            </a:r>
            <a:endParaRPr lang="es-CL" sz="3000" dirty="0">
              <a:solidFill>
                <a:schemeClr val="lt1"/>
              </a:solidFill>
            </a:endParaRPr>
          </a:p>
          <a:p>
            <a:pPr marL="495300" marR="0" lvl="0" indent="-457200" algn="just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 panose="020B0604020202020204" pitchFamily="34" charset="0"/>
              <a:buChar char="•"/>
            </a:pPr>
            <a:endParaRPr sz="30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95300" marR="0" lvl="0" indent="-457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 panose="020B0604020202020204" pitchFamily="34" charset="0"/>
              <a:buChar char="•"/>
            </a:pPr>
            <a:r>
              <a:rPr lang="es-ES" sz="3000" b="0" i="0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Trivia</a:t>
            </a:r>
            <a:endParaRPr sz="30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3300"/>
              </a:spcBef>
              <a:spcAft>
                <a:spcPts val="100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86"/>
          <p:cNvSpPr txBox="1">
            <a:spLocks noGrp="1"/>
          </p:cNvSpPr>
          <p:nvPr>
            <p:ph type="body" idx="1"/>
          </p:nvPr>
        </p:nvSpPr>
        <p:spPr>
          <a:xfrm>
            <a:off x="714375" y="1011125"/>
            <a:ext cx="9375000" cy="3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endParaRPr sz="36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4572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</a:pPr>
            <a:r>
              <a:rPr lang="es-CL" sz="2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Las licencias Creative </a:t>
            </a:r>
            <a:r>
              <a:rPr lang="es-CL" sz="260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Commons</a:t>
            </a:r>
            <a:r>
              <a:rPr lang="es-CL" sz="2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se diseñaron</a:t>
            </a:r>
            <a:r>
              <a:rPr lang="es-CL" sz="29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2400" b="1" i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para brindar una solución a las complicadas leyes de Derecho de Autor de una manera estandarizada</a:t>
            </a:r>
            <a:r>
              <a:rPr lang="es-CL" sz="2400" b="1" i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s-CL" sz="2400" i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haciéndolas lo más fáciles posibles, para que las personas que no son abogados las usen y las apliquen</a:t>
            </a:r>
            <a:r>
              <a:rPr lang="es-CL" sz="2800" i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 </a:t>
            </a:r>
            <a:endParaRPr sz="2800" i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sp>
        <p:nvSpPr>
          <p:cNvPr id="221" name="Google Shape;221;p86"/>
          <p:cNvSpPr txBox="1">
            <a:spLocks noGrp="1"/>
          </p:cNvSpPr>
          <p:nvPr>
            <p:ph type="title"/>
          </p:nvPr>
        </p:nvSpPr>
        <p:spPr>
          <a:xfrm>
            <a:off x="943125" y="88169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767">
                <a:latin typeface="Arial"/>
                <a:ea typeface="Arial"/>
                <a:cs typeface="Arial"/>
                <a:sym typeface="Arial"/>
              </a:rPr>
              <a:t>¿Para qué se diseñaron las licencias Creative Commons?</a:t>
            </a:r>
            <a:endParaRPr sz="2767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2" name="Google Shape;222;p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3125" y="3835650"/>
            <a:ext cx="3301125" cy="124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86"/>
          <p:cNvPicPr preferRelativeResize="0"/>
          <p:nvPr/>
        </p:nvPicPr>
        <p:blipFill rotWithShape="1">
          <a:blip r:embed="rId4">
            <a:alphaModFix/>
          </a:blip>
          <a:srcRect l="22160" t="9990"/>
          <a:stretch/>
        </p:blipFill>
        <p:spPr>
          <a:xfrm>
            <a:off x="10276000" y="1011125"/>
            <a:ext cx="1241925" cy="14360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220;p86">
            <a:extLst>
              <a:ext uri="{FF2B5EF4-FFF2-40B4-BE49-F238E27FC236}">
                <a16:creationId xmlns:a16="http://schemas.microsoft.com/office/drawing/2014/main" id="{4486751C-74F5-45AA-8652-3A365EB10AFD}"/>
              </a:ext>
            </a:extLst>
          </p:cNvPr>
          <p:cNvSpPr txBox="1">
            <a:spLocks/>
          </p:cNvSpPr>
          <p:nvPr/>
        </p:nvSpPr>
        <p:spPr>
          <a:xfrm>
            <a:off x="6186374" y="3996168"/>
            <a:ext cx="5331551" cy="1647250"/>
          </a:xfrm>
          <a:prstGeom prst="rect">
            <a:avLst/>
          </a:prstGeom>
          <a:noFill/>
          <a:ln w="15875">
            <a:solidFill>
              <a:schemeClr val="accent2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67" b="0" i="0" u="none" strike="noStrike" cap="none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200"/>
              <a:buFont typeface="Arial"/>
              <a:buChar char="■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457200" algn="just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ts val="3600"/>
            </a:pPr>
            <a:r>
              <a:rPr lang="es-ES" sz="1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Importante:</a:t>
            </a:r>
          </a:p>
          <a:p>
            <a:pPr marL="0" indent="457200" algn="just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ts val="3600"/>
            </a:pPr>
            <a:r>
              <a:rPr lang="es-ES" sz="1800" dirty="0">
                <a:solidFill>
                  <a:schemeClr val="dk2"/>
                </a:solidFill>
                <a:latin typeface="Arial"/>
                <a:cs typeface="Arial"/>
                <a:sym typeface="Arial"/>
              </a:rPr>
              <a:t>- Versan sobre el uso que se le puede dar a una creación</a:t>
            </a:r>
          </a:p>
          <a:p>
            <a:pPr marL="0" indent="457200" algn="just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ts val="3600"/>
            </a:pPr>
            <a:r>
              <a:rPr lang="es-ES" sz="1800" dirty="0">
                <a:solidFill>
                  <a:schemeClr val="dk2"/>
                </a:solidFill>
                <a:latin typeface="Arial"/>
                <a:cs typeface="Arial"/>
                <a:sym typeface="Arial"/>
              </a:rPr>
              <a:t>- Los Derechos de autor siempre están dados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85"/>
          <p:cNvSpPr txBox="1">
            <a:spLocks noGrp="1"/>
          </p:cNvSpPr>
          <p:nvPr>
            <p:ph type="body" idx="1"/>
          </p:nvPr>
        </p:nvSpPr>
        <p:spPr>
          <a:xfrm>
            <a:off x="1138350" y="851676"/>
            <a:ext cx="9915300" cy="4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endParaRPr sz="4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4572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</a:pPr>
            <a:r>
              <a:rPr lang="es-CL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Reutilizar un trabajo con licencia Creative Commons y compartirlo es bastante simple. Sólo </a:t>
            </a:r>
            <a:r>
              <a:rPr lang="es-CL" sz="2400" b="1" i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hay que asegurarse de proporcionar la Atribución</a:t>
            </a:r>
            <a:r>
              <a:rPr lang="es-CL" sz="2400" i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(nombre del creador/autor del documento) </a:t>
            </a:r>
            <a:r>
              <a:rPr lang="es-CL" sz="2400" b="1" i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y abstenerse de usarlo con fines comerciales si la licencia que tiene es No comercial (NC)</a:t>
            </a:r>
            <a:r>
              <a:rPr lang="es-CL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endParaRPr sz="4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sp>
        <p:nvSpPr>
          <p:cNvPr id="229" name="Google Shape;229;p85"/>
          <p:cNvSpPr txBox="1">
            <a:spLocks noGrp="1"/>
          </p:cNvSpPr>
          <p:nvPr>
            <p:ph type="title"/>
          </p:nvPr>
        </p:nvSpPr>
        <p:spPr>
          <a:xfrm>
            <a:off x="943125" y="88169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767">
                <a:latin typeface="Arial"/>
                <a:ea typeface="Arial"/>
                <a:cs typeface="Arial"/>
                <a:sym typeface="Arial"/>
              </a:rPr>
              <a:t>¿Es complejo aplicar una licencia de Creative Commons?</a:t>
            </a:r>
            <a:endParaRPr sz="2767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0" name="Google Shape;230;p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85200" y="3406999"/>
            <a:ext cx="1511750" cy="1461375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85"/>
          <p:cNvSpPr txBox="1"/>
          <p:nvPr/>
        </p:nvSpPr>
        <p:spPr>
          <a:xfrm>
            <a:off x="4154375" y="5308000"/>
            <a:ext cx="32532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s-CL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https://es.wikipedia.org/wiki/S%C3%ADmbolo_del_reciclaje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a7832c219b_2_4"/>
          <p:cNvSpPr txBox="1">
            <a:spLocks noGrp="1"/>
          </p:cNvSpPr>
          <p:nvPr>
            <p:ph type="body" idx="1"/>
          </p:nvPr>
        </p:nvSpPr>
        <p:spPr>
          <a:xfrm>
            <a:off x="415650" y="1217057"/>
            <a:ext cx="11360700" cy="3720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92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➢"/>
            </a:pPr>
            <a:r>
              <a:rPr lang="es-CL" sz="19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No a una idea,  </a:t>
            </a:r>
            <a:r>
              <a:rPr lang="es-CL" sz="19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sino a una creación plasmada</a:t>
            </a:r>
            <a:r>
              <a:rPr lang="es-CL" sz="19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  </a:t>
            </a:r>
          </a:p>
          <a:p>
            <a:pPr marL="457200" lvl="0" indent="-3492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➢"/>
            </a:pPr>
            <a:endParaRPr sz="19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L" sz="19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lang="es-CL" sz="13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lang="es-CL" sz="19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                                                                                  </a:t>
            </a:r>
            <a:endParaRPr sz="19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92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➢"/>
            </a:pPr>
            <a:r>
              <a:rPr lang="es-CL" sz="19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Hay muchos tipos de creaciones, por ejemplo, </a:t>
            </a:r>
            <a:r>
              <a:rPr lang="es-CL" sz="19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creaciones artísticas, recursos educativos abiertos, tesis, publicaciones académicas, videos, datos de investigación, bases de datos, traducciones, arreglos, adaptaciones</a:t>
            </a:r>
            <a:r>
              <a:rPr lang="es-CL" sz="19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etc.</a:t>
            </a:r>
          </a:p>
          <a:p>
            <a:pPr marL="457200" lvl="0" indent="-3492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➢"/>
            </a:pPr>
            <a:endParaRPr sz="19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7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92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➢"/>
            </a:pPr>
            <a:r>
              <a:rPr lang="es-CL" sz="17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Las licencias Creative </a:t>
            </a:r>
            <a:r>
              <a:rPr lang="es-CL" sz="170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Commons</a:t>
            </a:r>
            <a:r>
              <a:rPr lang="es-CL" sz="17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(CC) operan dentro del alcance del copyright y las restricciones legales para su uso. </a:t>
            </a:r>
          </a:p>
          <a:p>
            <a:pPr marL="457200" lvl="0" indent="-3492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➢"/>
            </a:pPr>
            <a:endParaRPr sz="17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7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92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rial"/>
              <a:buChar char="➢"/>
            </a:pPr>
            <a:r>
              <a:rPr lang="es-CL" sz="17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Otros derechos como patentes, marcas, denominaciones no están cubiertos por las Licencias CC y pueden ser gestionados de forma separada.</a:t>
            </a:r>
          </a:p>
          <a:p>
            <a:pPr marL="10795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</a:pPr>
            <a:endParaRPr lang="es-CL" sz="17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795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</a:pPr>
            <a:endParaRPr lang="es-CL" sz="17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795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</a:pPr>
            <a:endParaRPr lang="es-CL" sz="17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g1a7832c219b_2_4"/>
          <p:cNvSpPr txBox="1">
            <a:spLocks noGrp="1"/>
          </p:cNvSpPr>
          <p:nvPr>
            <p:ph type="title"/>
          </p:nvPr>
        </p:nvSpPr>
        <p:spPr>
          <a:xfrm>
            <a:off x="943125" y="88169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767">
                <a:latin typeface="Arial"/>
                <a:ea typeface="Arial"/>
                <a:cs typeface="Arial"/>
                <a:sym typeface="Arial"/>
              </a:rPr>
              <a:t>¿A qué se puede  aplicar una licencia de Creative Commons?</a:t>
            </a:r>
            <a:endParaRPr sz="2767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7DE1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87"/>
          <p:cNvSpPr txBox="1">
            <a:spLocks noGrp="1"/>
          </p:cNvSpPr>
          <p:nvPr>
            <p:ph type="title"/>
          </p:nvPr>
        </p:nvSpPr>
        <p:spPr>
          <a:xfrm>
            <a:off x="1989250" y="505550"/>
            <a:ext cx="7989900" cy="408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L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Licencias Creative Commons (CC)</a:t>
            </a:r>
            <a:endParaRPr sz="3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 sz="3600" b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 sz="3600" b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19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●"/>
            </a:pPr>
            <a:r>
              <a:rPr lang="es-CL" sz="30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 Elementos (símbolos)</a:t>
            </a:r>
            <a:endParaRPr sz="3000" b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sz="3000" b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19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●"/>
            </a:pPr>
            <a:r>
              <a:rPr lang="es-CL" sz="30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 Herramientas de Dominio Público</a:t>
            </a:r>
            <a:endParaRPr sz="3000" b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sz="3000" b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19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●"/>
            </a:pPr>
            <a:r>
              <a:rPr lang="es-CL" sz="30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 Licencias (combinación de símbolos)</a:t>
            </a:r>
            <a:endParaRPr sz="3000" b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4" name="Google Shape;244;p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90025" y="4857750"/>
            <a:ext cx="3126800" cy="1182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g1a7832c219b_2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88026" y="1296850"/>
            <a:ext cx="3651675" cy="3822275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g1a7832c219b_2_0"/>
          <p:cNvSpPr txBox="1">
            <a:spLocks noGrp="1"/>
          </p:cNvSpPr>
          <p:nvPr>
            <p:ph type="title"/>
          </p:nvPr>
        </p:nvSpPr>
        <p:spPr>
          <a:xfrm>
            <a:off x="987100" y="121144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767">
                <a:latin typeface="Arial"/>
                <a:ea typeface="Arial"/>
                <a:cs typeface="Arial"/>
                <a:sym typeface="Arial"/>
              </a:rPr>
              <a:t>Elementos de una Licencia Creative Commons</a:t>
            </a:r>
            <a:endParaRPr sz="2767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g1a7832c219b_2_0"/>
          <p:cNvSpPr txBox="1"/>
          <p:nvPr/>
        </p:nvSpPr>
        <p:spPr>
          <a:xfrm>
            <a:off x="3848400" y="5780950"/>
            <a:ext cx="44952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s-CL"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http://bibpolitec.blogspot.com/2015/07/licencias-creative-commons.html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88"/>
          <p:cNvSpPr txBox="1">
            <a:spLocks noGrp="1"/>
          </p:cNvSpPr>
          <p:nvPr>
            <p:ph type="title"/>
          </p:nvPr>
        </p:nvSpPr>
        <p:spPr>
          <a:xfrm>
            <a:off x="499821" y="328800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L">
                <a:latin typeface="Arial"/>
                <a:ea typeface="Arial"/>
                <a:cs typeface="Arial"/>
                <a:sym typeface="Arial"/>
              </a:rPr>
              <a:t>        Atribución (Attribution BY) o Reconocimiento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88"/>
          <p:cNvSpPr txBox="1">
            <a:spLocks noGrp="1"/>
          </p:cNvSpPr>
          <p:nvPr>
            <p:ph type="body" idx="1"/>
          </p:nvPr>
        </p:nvSpPr>
        <p:spPr>
          <a:xfrm>
            <a:off x="2352600" y="3191675"/>
            <a:ext cx="7439700" cy="23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Char char="•"/>
            </a:pP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Este símbolo  significa Atribución o “Por” (es el creador de la obra).</a:t>
            </a:r>
            <a:endParaRPr/>
          </a:p>
          <a:p>
            <a:pPr marL="228600" lvl="0" indent="-44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</a:pPr>
            <a:endParaRPr sz="19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Char char="•"/>
            </a:pP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Significa que se debe dar reconocimiento al autor/creador de la obra a utilizar</a:t>
            </a:r>
            <a:endParaRPr/>
          </a:p>
          <a:p>
            <a:pPr marL="228600" lvl="0" indent="-44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</a:pPr>
            <a:endParaRPr sz="19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Char char="•"/>
            </a:pP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Todas las licencias incluyen esta condición.</a:t>
            </a:r>
            <a:endParaRPr sz="19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8" name="Google Shape;258;p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31251" y="1438326"/>
            <a:ext cx="1236725" cy="123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89"/>
          <p:cNvSpPr txBox="1">
            <a:spLocks noGrp="1"/>
          </p:cNvSpPr>
          <p:nvPr>
            <p:ph type="body" idx="1"/>
          </p:nvPr>
        </p:nvSpPr>
        <p:spPr>
          <a:xfrm>
            <a:off x="565675" y="3453700"/>
            <a:ext cx="11360700" cy="2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Char char="•"/>
            </a:pPr>
            <a:r>
              <a:rPr lang="es-CL" sz="1967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Este símbolo significa </a:t>
            </a:r>
            <a:r>
              <a:rPr lang="es-CL" sz="1967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No comercial</a:t>
            </a:r>
            <a:r>
              <a:rPr lang="es-CL" sz="1967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es decir, delimita el uso de la creación a usos sin fines comerciales.</a:t>
            </a:r>
            <a:endParaRPr dirty="0"/>
          </a:p>
          <a:p>
            <a:pPr marL="228600" lvl="0" indent="-44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</a:pPr>
            <a:endParaRPr sz="1967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Char char="•"/>
            </a:pPr>
            <a:r>
              <a:rPr lang="es-CL" sz="1967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Tres de las licencias Creative </a:t>
            </a:r>
            <a:r>
              <a:rPr lang="es-CL" sz="1967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Commons</a:t>
            </a:r>
            <a:r>
              <a:rPr lang="es-CL" sz="1967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incluyen esta restricción (BY-NC, BY-NC-SA y BY-NC-ND). </a:t>
            </a:r>
          </a:p>
          <a:p>
            <a:pPr marL="228600" lvl="0" indent="-44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</a:pPr>
            <a:endParaRPr lang="es-CL" sz="1967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4" name="Google Shape;264;p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07850" y="1179050"/>
            <a:ext cx="1519525" cy="177185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89"/>
          <p:cNvSpPr txBox="1">
            <a:spLocks noGrp="1"/>
          </p:cNvSpPr>
          <p:nvPr>
            <p:ph type="title"/>
          </p:nvPr>
        </p:nvSpPr>
        <p:spPr>
          <a:xfrm>
            <a:off x="415650" y="294500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L" dirty="0">
                <a:latin typeface="Arial"/>
                <a:ea typeface="Arial"/>
                <a:cs typeface="Arial"/>
                <a:sym typeface="Arial"/>
              </a:rPr>
              <a:t>        No Comercial (</a:t>
            </a:r>
            <a:r>
              <a:rPr lang="es-CL" dirty="0" err="1">
                <a:latin typeface="Arial"/>
                <a:ea typeface="Arial"/>
                <a:cs typeface="Arial"/>
                <a:sym typeface="Arial"/>
              </a:rPr>
              <a:t>NonCommercial</a:t>
            </a:r>
            <a:r>
              <a:rPr lang="es-CL" dirty="0">
                <a:latin typeface="Arial"/>
                <a:ea typeface="Arial"/>
                <a:cs typeface="Arial"/>
                <a:sym typeface="Arial"/>
              </a:rPr>
              <a:t> NC)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90"/>
          <p:cNvSpPr txBox="1">
            <a:spLocks noGrp="1"/>
          </p:cNvSpPr>
          <p:nvPr>
            <p:ph type="body" idx="1"/>
          </p:nvPr>
        </p:nvSpPr>
        <p:spPr>
          <a:xfrm>
            <a:off x="725400" y="3533075"/>
            <a:ext cx="11209800" cy="16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Char char="•"/>
            </a:pPr>
            <a:r>
              <a:rPr lang="es-CL" sz="1967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Este símbolo significa </a:t>
            </a:r>
            <a:r>
              <a:rPr lang="es-CL" sz="1967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Compartir igual</a:t>
            </a:r>
            <a:r>
              <a:rPr lang="es-CL" sz="1967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esto implica que las adaptaciones basadas en una creación deben tener la misma licencia o una licencia compatible. </a:t>
            </a:r>
            <a:endParaRPr dirty="0"/>
          </a:p>
          <a:p>
            <a:pPr marL="228600" lvl="0" indent="-44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</a:pPr>
            <a:endParaRPr sz="1967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Char char="•"/>
            </a:pPr>
            <a:r>
              <a:rPr lang="es-CL" sz="1967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Dos de las licencias Creative </a:t>
            </a:r>
            <a:r>
              <a:rPr lang="es-CL" sz="1967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Commons</a:t>
            </a:r>
            <a:r>
              <a:rPr lang="es-CL" sz="1967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incluyen esta condición (BY-SA y BY-NC-SA).</a:t>
            </a:r>
            <a:endParaRPr sz="1967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271" name="Google Shape;271;p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42870" y="1181500"/>
            <a:ext cx="1670950" cy="188290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90"/>
          <p:cNvSpPr txBox="1">
            <a:spLocks noGrp="1"/>
          </p:cNvSpPr>
          <p:nvPr>
            <p:ph type="title"/>
          </p:nvPr>
        </p:nvSpPr>
        <p:spPr>
          <a:xfrm>
            <a:off x="415600" y="88169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L">
                <a:latin typeface="Arial"/>
                <a:ea typeface="Arial"/>
                <a:cs typeface="Arial"/>
                <a:sym typeface="Arial"/>
              </a:rPr>
              <a:t>        Compartir Igual (ShareAlike SA)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298bbe9faaa_0_8"/>
          <p:cNvSpPr txBox="1"/>
          <p:nvPr/>
        </p:nvSpPr>
        <p:spPr>
          <a:xfrm>
            <a:off x="1595258" y="651758"/>
            <a:ext cx="9001483" cy="4185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4400" b="1" dirty="0">
                <a:solidFill>
                  <a:srgbClr val="177DE1"/>
                </a:solidFill>
                <a:sym typeface="Calibri"/>
              </a:rPr>
              <a:t>AGENDA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s-CL" sz="4400" b="1" dirty="0">
              <a:solidFill>
                <a:srgbClr val="177DE1"/>
              </a:solidFill>
              <a:sym typeface="Calibri"/>
            </a:endParaRP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s-CL" sz="3200" b="1" dirty="0">
                <a:solidFill>
                  <a:schemeClr val="tx2">
                    <a:lumMod val="50000"/>
                  </a:schemeClr>
                </a:solidFill>
                <a:sym typeface="Calibri"/>
              </a:rPr>
              <a:t>Módulo 1. Introducción-Contexto</a:t>
            </a: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s-CL" sz="3200" b="1" dirty="0">
                <a:solidFill>
                  <a:schemeClr val="tx2">
                    <a:lumMod val="50000"/>
                  </a:schemeClr>
                </a:solidFill>
                <a:sym typeface="Calibri"/>
              </a:rPr>
              <a:t>Módulo 2. Licencias Creative </a:t>
            </a:r>
            <a:r>
              <a:rPr lang="es-CL" sz="3200" b="1" dirty="0" err="1">
                <a:solidFill>
                  <a:schemeClr val="tx2">
                    <a:lumMod val="50000"/>
                  </a:schemeClr>
                </a:solidFill>
                <a:sym typeface="Calibri"/>
              </a:rPr>
              <a:t>Commons</a:t>
            </a:r>
            <a:endParaRPr lang="es-CL" sz="3200" b="1" dirty="0">
              <a:solidFill>
                <a:schemeClr val="tx2">
                  <a:lumMod val="50000"/>
                </a:schemeClr>
              </a:solidFill>
              <a:sym typeface="Calibri"/>
            </a:endParaRP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s-CL" sz="3200" b="1" dirty="0">
                <a:solidFill>
                  <a:schemeClr val="tx2">
                    <a:lumMod val="50000"/>
                  </a:schemeClr>
                </a:solidFill>
                <a:sym typeface="Calibri"/>
              </a:rPr>
              <a:t>Módulo 3. Uso desde nuestra Unidad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91"/>
          <p:cNvSpPr txBox="1">
            <a:spLocks noGrp="1"/>
          </p:cNvSpPr>
          <p:nvPr>
            <p:ph type="body" idx="1"/>
          </p:nvPr>
        </p:nvSpPr>
        <p:spPr>
          <a:xfrm>
            <a:off x="716300" y="3043375"/>
            <a:ext cx="11060100" cy="29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228600" lvl="0" indent="-2286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Char char="•"/>
            </a:pP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Este símbolo significa que los reutilizadores no pueden compartir adaptaciones del trabajo.</a:t>
            </a:r>
            <a:endParaRPr sz="19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Char char="•"/>
            </a:pP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Cualquier persona puede crear adaptaciones de obras bajo una licencia ND siempre que no comparta la obra con otros en forma adaptada.</a:t>
            </a:r>
            <a:endParaRPr sz="19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Char char="•"/>
            </a:pP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Dos de las licencias Creative Commons incluyen esta restricción (BY-ND y BY-NC-ND).</a:t>
            </a:r>
            <a:endParaRPr/>
          </a:p>
          <a:p>
            <a:pPr marL="228600" lvl="0" indent="-4445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</a:pPr>
            <a:endParaRPr sz="19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SzPts val="1400"/>
              <a:buNone/>
            </a:pPr>
            <a:r>
              <a:rPr lang="es-CL" sz="1967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Cuando se combinan estos íconos, se conforman las seis opciones de Licencia Creative Commons.</a:t>
            </a:r>
            <a:endParaRPr sz="1967" b="1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278" name="Google Shape;278;p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85775" y="1061225"/>
            <a:ext cx="1554300" cy="170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91"/>
          <p:cNvSpPr txBox="1">
            <a:spLocks noGrp="1"/>
          </p:cNvSpPr>
          <p:nvPr>
            <p:ph type="title"/>
          </p:nvPr>
        </p:nvSpPr>
        <p:spPr>
          <a:xfrm>
            <a:off x="544875" y="297722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L">
                <a:latin typeface="Arial"/>
                <a:ea typeface="Arial"/>
                <a:cs typeface="Arial"/>
                <a:sym typeface="Arial"/>
              </a:rPr>
              <a:t>        Sin derivados (No Derivates ND)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1a85467bb16_0_29"/>
          <p:cNvSpPr txBox="1">
            <a:spLocks noGrp="1"/>
          </p:cNvSpPr>
          <p:nvPr>
            <p:ph type="title"/>
          </p:nvPr>
        </p:nvSpPr>
        <p:spPr>
          <a:xfrm>
            <a:off x="999131" y="370141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767">
                <a:latin typeface="Arial"/>
                <a:ea typeface="Arial"/>
                <a:cs typeface="Arial"/>
                <a:sym typeface="Arial"/>
              </a:rPr>
              <a:t>Herramientas de Dominio Público</a:t>
            </a:r>
            <a:endParaRPr sz="2767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7A3B1DB-F7C7-468E-BEFF-41E14E34BF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1112" y="4349843"/>
            <a:ext cx="3424687" cy="1206714"/>
          </a:xfrm>
          <a:prstGeom prst="rect">
            <a:avLst/>
          </a:prstGeom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FC9C327F-94E7-4BF5-AA35-155648ACA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113" y="2198396"/>
            <a:ext cx="3424687" cy="120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8B7B48AF-BB60-4002-AF3F-A4315219886A}"/>
              </a:ext>
            </a:extLst>
          </p:cNvPr>
          <p:cNvSpPr txBox="1"/>
          <p:nvPr/>
        </p:nvSpPr>
        <p:spPr>
          <a:xfrm>
            <a:off x="4081113" y="1575935"/>
            <a:ext cx="37346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/>
              <a:t>Sello de Dominio público</a:t>
            </a:r>
          </a:p>
          <a:p>
            <a:endParaRPr lang="es-CL" sz="2400" dirty="0"/>
          </a:p>
          <a:p>
            <a:endParaRPr lang="es-CL" sz="2400" dirty="0"/>
          </a:p>
          <a:p>
            <a:endParaRPr lang="es-CL" sz="2400" dirty="0"/>
          </a:p>
          <a:p>
            <a:endParaRPr lang="es-CL" sz="2400" dirty="0"/>
          </a:p>
          <a:p>
            <a:endParaRPr lang="es-CL" sz="2400" dirty="0"/>
          </a:p>
          <a:p>
            <a:r>
              <a:rPr lang="es-CL" sz="2400" dirty="0"/>
              <a:t>CC0 (Zero)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94"/>
          <p:cNvSpPr txBox="1">
            <a:spLocks noGrp="1"/>
          </p:cNvSpPr>
          <p:nvPr>
            <p:ph type="body" idx="1"/>
          </p:nvPr>
        </p:nvSpPr>
        <p:spPr>
          <a:xfrm>
            <a:off x="1026350" y="3077125"/>
            <a:ext cx="10491600" cy="2890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Char char="•"/>
            </a:pPr>
            <a:r>
              <a:rPr lang="es-CL" sz="1967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Esta es una etiqueta que indica que la obra está libre de todas restricciones de derechos de autor.</a:t>
            </a:r>
            <a:endParaRPr dirty="0"/>
          </a:p>
          <a:p>
            <a:pPr marL="228600" lvl="0" indent="-4445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</a:pPr>
            <a:endParaRPr sz="1967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Char char="•"/>
            </a:pPr>
            <a:r>
              <a:rPr lang="es-CL" sz="1967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Sirve solo para informar sobre el estado de dominio público de una obra.</a:t>
            </a:r>
            <a:endParaRPr sz="1967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4445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</a:pPr>
            <a:endParaRPr sz="1967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Char char="•"/>
            </a:pPr>
            <a:r>
              <a:rPr lang="es-CL" sz="1967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utilizan a menudo museos, bibliotecas y archivos que trabajan con obras muy antiguas.</a:t>
            </a:r>
            <a:endParaRPr sz="1967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9" name="Google Shape;299;p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31490" y="1227909"/>
            <a:ext cx="1398775" cy="1206715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94"/>
          <p:cNvSpPr txBox="1">
            <a:spLocks noGrp="1"/>
          </p:cNvSpPr>
          <p:nvPr>
            <p:ph type="title"/>
          </p:nvPr>
        </p:nvSpPr>
        <p:spPr>
          <a:xfrm>
            <a:off x="591800" y="240712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L">
                <a:latin typeface="Arial"/>
                <a:ea typeface="Arial"/>
                <a:cs typeface="Arial"/>
                <a:sym typeface="Arial"/>
              </a:rPr>
              <a:t>        Dominio Público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43EA4C97-59D9-403D-B357-723E2B5A4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382" y="1298071"/>
            <a:ext cx="3225571" cy="113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93"/>
          <p:cNvSpPr txBox="1">
            <a:spLocks noGrp="1"/>
          </p:cNvSpPr>
          <p:nvPr>
            <p:ph type="body" idx="1"/>
          </p:nvPr>
        </p:nvSpPr>
        <p:spPr>
          <a:xfrm>
            <a:off x="1041800" y="2931800"/>
            <a:ext cx="10477200" cy="286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Char char="•"/>
            </a:pPr>
            <a:r>
              <a:rPr lang="es-CL" sz="1967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herramienta Creative </a:t>
            </a:r>
            <a:r>
              <a:rPr lang="es-CL" sz="1967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Commons</a:t>
            </a:r>
            <a:r>
              <a:rPr lang="es-CL" sz="1967" u="none" strike="noStrik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967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s-CL" sz="1967" u="none" strike="noStrik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er</a:t>
            </a:r>
            <a:r>
              <a:rPr lang="es-CL" sz="1967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 permite a los creadores dedicar sus obras al dominio público mundial en la mayor medida posible.</a:t>
            </a:r>
            <a:endParaRPr dirty="0"/>
          </a:p>
          <a:p>
            <a:pPr marL="228600" lvl="0" indent="-44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</a:pPr>
            <a:endParaRPr sz="1967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Char char="•"/>
            </a:pPr>
            <a:r>
              <a:rPr lang="es-CL" sz="1967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 usarla el creador está renunciando (cede) a todos los derechos posibles que puedan tener sobre las reproducciones, reutilizaciones, etc. de esas obras.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Char char="•"/>
            </a:pPr>
            <a:endParaRPr lang="es-CL" sz="1967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>
              <a:lnSpc>
                <a:spcPct val="90000"/>
              </a:lnSpc>
              <a:spcBef>
                <a:spcPts val="1000"/>
              </a:spcBef>
              <a:buClr>
                <a:schemeClr val="dk2"/>
              </a:buClr>
              <a:buSzPts val="2900"/>
              <a:buFont typeface="Arial"/>
              <a:buChar char="•"/>
            </a:pPr>
            <a:r>
              <a:rPr lang="es-CL" sz="1967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 usada principalmente en museos, bibliotecas o archivos.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Char char="•"/>
            </a:pPr>
            <a:endParaRPr sz="1967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1" name="Google Shape;291;p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27874" y="1282825"/>
            <a:ext cx="1057275" cy="1090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9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41846" y="1165356"/>
            <a:ext cx="3595688" cy="1325563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93"/>
          <p:cNvSpPr txBox="1">
            <a:spLocks noGrp="1"/>
          </p:cNvSpPr>
          <p:nvPr>
            <p:ph type="title"/>
          </p:nvPr>
        </p:nvSpPr>
        <p:spPr>
          <a:xfrm>
            <a:off x="600050" y="240144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L">
                <a:latin typeface="Arial"/>
                <a:ea typeface="Arial"/>
                <a:cs typeface="Arial"/>
                <a:sym typeface="Arial"/>
              </a:rPr>
              <a:t>        CC0 (CC zero ó  CC cero)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94"/>
          <p:cNvSpPr txBox="1">
            <a:spLocks noGrp="1"/>
          </p:cNvSpPr>
          <p:nvPr>
            <p:ph type="body" idx="1"/>
          </p:nvPr>
        </p:nvSpPr>
        <p:spPr>
          <a:xfrm>
            <a:off x="591800" y="2439684"/>
            <a:ext cx="4532650" cy="3545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indent="0">
              <a:lnSpc>
                <a:spcPct val="100000"/>
              </a:lnSpc>
            </a:pPr>
            <a:r>
              <a:rPr lang="es-CL" sz="1800" b="0" i="0" dirty="0">
                <a:solidFill>
                  <a:srgbClr val="243762"/>
                </a:solidFill>
                <a:effectLst/>
                <a:latin typeface="+mn-lt"/>
              </a:rPr>
              <a:t>Uso por parte de los </a:t>
            </a:r>
            <a:r>
              <a:rPr lang="es-CL" sz="1800" b="1" i="0" dirty="0">
                <a:solidFill>
                  <a:srgbClr val="243762"/>
                </a:solidFill>
                <a:effectLst/>
                <a:latin typeface="+mn-lt"/>
              </a:rPr>
              <a:t>titulares de derechos de autor</a:t>
            </a:r>
            <a:r>
              <a:rPr lang="es-CL" sz="1800" b="0" i="0" dirty="0">
                <a:solidFill>
                  <a:srgbClr val="243762"/>
                </a:solidFill>
                <a:effectLst/>
                <a:latin typeface="+mn-lt"/>
              </a:rPr>
              <a:t> y derechos conexos sobre una obra sujeta a estos derechos. 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s-CL" sz="1800" dirty="0">
              <a:solidFill>
                <a:srgbClr val="243762"/>
              </a:solidFill>
              <a:latin typeface="+mn-lt"/>
            </a:endParaRPr>
          </a:p>
          <a:p>
            <a:pPr marL="228600" indent="0">
              <a:lnSpc>
                <a:spcPct val="100000"/>
              </a:lnSpc>
            </a:pPr>
            <a:endParaRPr lang="es-CL" sz="1800" b="0" i="0" dirty="0">
              <a:solidFill>
                <a:srgbClr val="243762"/>
              </a:solidFill>
              <a:effectLst/>
              <a:latin typeface="+mn-lt"/>
            </a:endParaRPr>
          </a:p>
          <a:p>
            <a:pPr marL="228600" indent="0">
              <a:lnSpc>
                <a:spcPct val="100000"/>
              </a:lnSpc>
            </a:pPr>
            <a:endParaRPr lang="es-CL" sz="1800" b="0" i="0" dirty="0">
              <a:solidFill>
                <a:srgbClr val="243762"/>
              </a:solidFill>
              <a:effectLst/>
              <a:latin typeface="+mn-lt"/>
            </a:endParaRPr>
          </a:p>
          <a:p>
            <a:pPr marL="228600" indent="0">
              <a:lnSpc>
                <a:spcPct val="100000"/>
              </a:lnSpc>
            </a:pPr>
            <a:r>
              <a:rPr lang="es-CL" sz="1800" b="0" i="0" dirty="0">
                <a:solidFill>
                  <a:srgbClr val="243762"/>
                </a:solidFill>
                <a:effectLst/>
                <a:latin typeface="+mn-lt"/>
              </a:rPr>
              <a:t>Legalmente operativo en el sentido de que cuando se aplica, cambia el estado de los derechos de autor de la obra, </a:t>
            </a:r>
            <a:r>
              <a:rPr lang="es-CL" sz="1800" b="1" i="0" dirty="0">
                <a:solidFill>
                  <a:srgbClr val="243762"/>
                </a:solidFill>
                <a:effectLst/>
                <a:latin typeface="+mn-lt"/>
              </a:rPr>
              <a:t>renunciando efectivamente a todos los derechos de autor </a:t>
            </a:r>
            <a:r>
              <a:rPr lang="es-CL" sz="1800" b="0" i="0" dirty="0">
                <a:solidFill>
                  <a:srgbClr val="243762"/>
                </a:solidFill>
                <a:effectLst/>
                <a:latin typeface="+mn-lt"/>
              </a:rPr>
              <a:t>y derechos conexos en todo el mundo. </a:t>
            </a:r>
            <a:endParaRPr lang="es-CL" sz="1800" dirty="0">
              <a:solidFill>
                <a:srgbClr val="243762"/>
              </a:solidFill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s-CL" sz="1800" dirty="0">
              <a:latin typeface="+mn-lt"/>
            </a:endParaRP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900"/>
            </a:pP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94"/>
          <p:cNvSpPr txBox="1">
            <a:spLocks noGrp="1"/>
          </p:cNvSpPr>
          <p:nvPr>
            <p:ph type="title"/>
          </p:nvPr>
        </p:nvSpPr>
        <p:spPr>
          <a:xfrm>
            <a:off x="591800" y="240712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L" dirty="0">
                <a:latin typeface="Arial"/>
                <a:ea typeface="Arial"/>
                <a:cs typeface="Arial"/>
                <a:sym typeface="Arial"/>
              </a:rPr>
              <a:t>        Algunas diferencias entre estas marcas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588E814-4E2C-41C2-B405-60AC1A91F6EA}"/>
              </a:ext>
            </a:extLst>
          </p:cNvPr>
          <p:cNvSpPr txBox="1"/>
          <p:nvPr/>
        </p:nvSpPr>
        <p:spPr>
          <a:xfrm>
            <a:off x="6560858" y="2355304"/>
            <a:ext cx="463100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800" b="0" i="0" dirty="0">
                <a:solidFill>
                  <a:srgbClr val="243762"/>
                </a:solidFill>
                <a:effectLst/>
                <a:latin typeface="+mn-lt"/>
              </a:rPr>
              <a:t>Uso por parte de </a:t>
            </a:r>
            <a:r>
              <a:rPr lang="es-CL" sz="1800" b="1" i="0" dirty="0">
                <a:solidFill>
                  <a:srgbClr val="243762"/>
                </a:solidFill>
                <a:effectLst/>
                <a:latin typeface="+mn-lt"/>
              </a:rPr>
              <a:t>cualquier persona </a:t>
            </a:r>
            <a:r>
              <a:rPr lang="es-CL" sz="1800" b="0" i="0" dirty="0">
                <a:solidFill>
                  <a:srgbClr val="243762"/>
                </a:solidFill>
                <a:effectLst/>
                <a:latin typeface="+mn-lt"/>
              </a:rPr>
              <a:t>y está diseñado para usarse con obras que ya están </a:t>
            </a:r>
            <a:r>
              <a:rPr lang="es-CL" sz="1800" b="1" i="0" dirty="0">
                <a:solidFill>
                  <a:srgbClr val="243762"/>
                </a:solidFill>
                <a:effectLst/>
                <a:latin typeface="+mn-lt"/>
              </a:rPr>
              <a:t>libres de restricciones de derechos de autor</a:t>
            </a:r>
            <a:r>
              <a:rPr lang="es-CL" sz="1800" b="0" i="0" dirty="0">
                <a:solidFill>
                  <a:srgbClr val="243762"/>
                </a:solidFill>
                <a:effectLst/>
                <a:latin typeface="+mn-lt"/>
              </a:rPr>
              <a:t> conocidas en todo el mundo.</a:t>
            </a:r>
          </a:p>
          <a:p>
            <a:endParaRPr lang="es-CL" sz="1800" b="0" i="0" dirty="0">
              <a:solidFill>
                <a:srgbClr val="243762"/>
              </a:solidFill>
              <a:effectLst/>
              <a:latin typeface="+mn-lt"/>
            </a:endParaRPr>
          </a:p>
          <a:p>
            <a:endParaRPr lang="es-CL" sz="1800" b="0" i="0" dirty="0">
              <a:solidFill>
                <a:srgbClr val="243762"/>
              </a:solidFill>
              <a:effectLst/>
              <a:latin typeface="+mn-lt"/>
            </a:endParaRPr>
          </a:p>
          <a:p>
            <a:r>
              <a:rPr lang="es-CL" sz="1800" b="0" i="0" dirty="0">
                <a:solidFill>
                  <a:srgbClr val="243762"/>
                </a:solidFill>
                <a:effectLst/>
                <a:latin typeface="+mn-lt"/>
              </a:rPr>
              <a:t>No es legalmente operativo en ningún aspecto: está destinado a funcionar como una etiqueta, </a:t>
            </a:r>
            <a:r>
              <a:rPr lang="es-CL" sz="1800" b="1" i="0" dirty="0">
                <a:solidFill>
                  <a:srgbClr val="243762"/>
                </a:solidFill>
                <a:effectLst/>
                <a:latin typeface="+mn-lt"/>
              </a:rPr>
              <a:t>marcando un trabajo que ya está libre de restricciones de derechos de autor </a:t>
            </a:r>
            <a:r>
              <a:rPr lang="es-CL" sz="1800" b="0" i="0" dirty="0">
                <a:solidFill>
                  <a:srgbClr val="243762"/>
                </a:solidFill>
                <a:effectLst/>
                <a:latin typeface="+mn-lt"/>
              </a:rPr>
              <a:t>conocidas en todo el mundo. </a:t>
            </a:r>
            <a:endParaRPr lang="es-CL" sz="1800" dirty="0">
              <a:latin typeface="+mn-lt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3CE4A4C-6711-40FC-BC20-923CC3599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196" y="1253259"/>
            <a:ext cx="2197758" cy="774397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1CFB897F-1486-4934-98C7-2B6878E76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8463" y="1253259"/>
            <a:ext cx="2197758" cy="77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CF1A8630-A82B-40D3-A037-06506F565A9F}"/>
              </a:ext>
            </a:extLst>
          </p:cNvPr>
          <p:cNvSpPr txBox="1"/>
          <p:nvPr/>
        </p:nvSpPr>
        <p:spPr>
          <a:xfrm>
            <a:off x="6241348" y="1316455"/>
            <a:ext cx="2356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800" b="1" dirty="0"/>
              <a:t>Sello de Dominio </a:t>
            </a:r>
          </a:p>
          <a:p>
            <a:r>
              <a:rPr lang="es-CL" sz="1800" b="1" dirty="0"/>
              <a:t>público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DE021DC-2CD7-4194-B5B2-75BAAD1D76DA}"/>
              </a:ext>
            </a:extLst>
          </p:cNvPr>
          <p:cNvSpPr txBox="1"/>
          <p:nvPr/>
        </p:nvSpPr>
        <p:spPr>
          <a:xfrm>
            <a:off x="554952" y="1436425"/>
            <a:ext cx="1151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800" b="1" dirty="0"/>
              <a:t>CC0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45A6B216-E505-4E4C-9B61-39DEAA3A935A}"/>
              </a:ext>
            </a:extLst>
          </p:cNvPr>
          <p:cNvCxnSpPr/>
          <p:nvPr/>
        </p:nvCxnSpPr>
        <p:spPr>
          <a:xfrm>
            <a:off x="5717309" y="1235119"/>
            <a:ext cx="0" cy="489481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5552DFF1-140E-48FD-B5DB-A83820443BA6}"/>
              </a:ext>
            </a:extLst>
          </p:cNvPr>
          <p:cNvCxnSpPr>
            <a:cxnSpLocks/>
          </p:cNvCxnSpPr>
          <p:nvPr/>
        </p:nvCxnSpPr>
        <p:spPr>
          <a:xfrm flipH="1">
            <a:off x="395153" y="3853454"/>
            <a:ext cx="11444422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40786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1a85467bb16_0_38"/>
          <p:cNvSpPr txBox="1">
            <a:spLocks noGrp="1"/>
          </p:cNvSpPr>
          <p:nvPr>
            <p:ph type="title"/>
          </p:nvPr>
        </p:nvSpPr>
        <p:spPr>
          <a:xfrm>
            <a:off x="2743182" y="920632"/>
            <a:ext cx="6705636" cy="6310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767" b="1" dirty="0">
                <a:latin typeface="Arial"/>
                <a:ea typeface="Arial"/>
                <a:cs typeface="Arial"/>
                <a:sym typeface="Arial"/>
              </a:rPr>
              <a:t>Tipos de Licencias Creative </a:t>
            </a:r>
            <a:r>
              <a:rPr lang="es-CL" sz="2767" b="1" dirty="0" err="1">
                <a:latin typeface="Arial"/>
                <a:ea typeface="Arial"/>
                <a:cs typeface="Arial"/>
                <a:sym typeface="Arial"/>
              </a:rPr>
              <a:t>Commons</a:t>
            </a:r>
            <a:endParaRPr sz="2767" b="1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7" name="Google Shape;307;g1a85467bb16_0_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62299" y="2341798"/>
            <a:ext cx="5467402" cy="3024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96"/>
          <p:cNvSpPr txBox="1">
            <a:spLocks noGrp="1"/>
          </p:cNvSpPr>
          <p:nvPr>
            <p:ph type="body" idx="1"/>
          </p:nvPr>
        </p:nvSpPr>
        <p:spPr>
          <a:xfrm>
            <a:off x="879225" y="3683775"/>
            <a:ext cx="10287600" cy="13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23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Esta licencia </a:t>
            </a:r>
            <a:r>
              <a:rPr lang="es-CL" sz="19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permite que las personas usen y adapten la obra para cualquier propósito</a:t>
            </a: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(incluso comercial) </a:t>
            </a:r>
            <a:r>
              <a:rPr lang="es-CL" sz="19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siempre que den crédito al creador. </a:t>
            </a:r>
            <a:endParaRPr sz="1967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9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Esta es la licencia Creative Commons </a:t>
            </a:r>
            <a:r>
              <a:rPr lang="es-CL" sz="19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más permisiva.</a:t>
            </a:r>
            <a:endParaRPr sz="1967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96"/>
          <p:cNvSpPr txBox="1">
            <a:spLocks noGrp="1"/>
          </p:cNvSpPr>
          <p:nvPr>
            <p:ph type="title"/>
          </p:nvPr>
        </p:nvSpPr>
        <p:spPr>
          <a:xfrm>
            <a:off x="2202290" y="323400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767" dirty="0">
                <a:latin typeface="Arial"/>
                <a:ea typeface="Arial"/>
                <a:cs typeface="Arial"/>
                <a:sym typeface="Arial"/>
              </a:rPr>
              <a:t>Licencia de Atribución (</a:t>
            </a:r>
            <a:r>
              <a:rPr lang="es-CL" sz="2767" dirty="0" err="1">
                <a:latin typeface="Arial"/>
                <a:ea typeface="Arial"/>
                <a:cs typeface="Arial"/>
                <a:sym typeface="Arial"/>
              </a:rPr>
              <a:t>Attribution</a:t>
            </a:r>
            <a:r>
              <a:rPr lang="es-CL" sz="2767" dirty="0">
                <a:latin typeface="Arial"/>
                <a:ea typeface="Arial"/>
                <a:cs typeface="Arial"/>
                <a:sym typeface="Arial"/>
              </a:rPr>
              <a:t>) o “BY”</a:t>
            </a:r>
            <a:endParaRPr sz="2767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04218AD-E172-4EDB-9B1A-B6A821814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2" y="1573582"/>
            <a:ext cx="3838575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97"/>
          <p:cNvSpPr txBox="1">
            <a:spLocks noGrp="1"/>
          </p:cNvSpPr>
          <p:nvPr>
            <p:ph type="body" idx="1"/>
          </p:nvPr>
        </p:nvSpPr>
        <p:spPr>
          <a:xfrm>
            <a:off x="811275" y="3561750"/>
            <a:ext cx="10722000" cy="17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23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Esta licencia </a:t>
            </a:r>
            <a:r>
              <a:rPr lang="es-CL" sz="19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permite que las personas usen y adapten el trabajo para cualquier propósito </a:t>
            </a: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(incluso comercial), </a:t>
            </a:r>
            <a:r>
              <a:rPr lang="es-CL" sz="19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siempre que den crédito al creador</a:t>
            </a: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y hagan disponibles las adaptaciones que comparten con otros bajo el mismo tipo de licencia o una compatible.</a:t>
            </a:r>
            <a:endParaRPr sz="19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97"/>
          <p:cNvSpPr txBox="1">
            <a:spLocks noGrp="1"/>
          </p:cNvSpPr>
          <p:nvPr>
            <p:ph type="title"/>
          </p:nvPr>
        </p:nvSpPr>
        <p:spPr>
          <a:xfrm>
            <a:off x="811275" y="347662"/>
            <a:ext cx="130365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400" dirty="0">
                <a:latin typeface="Arial"/>
                <a:ea typeface="Arial"/>
                <a:cs typeface="Arial"/>
                <a:sym typeface="Arial"/>
              </a:rPr>
              <a:t>Licencia de Reconocimiento - Compartir Igual  (</a:t>
            </a:r>
            <a:r>
              <a:rPr lang="es-CL" sz="2400" dirty="0" err="1">
                <a:latin typeface="Arial"/>
                <a:ea typeface="Arial"/>
                <a:cs typeface="Arial"/>
                <a:sym typeface="Arial"/>
              </a:rPr>
              <a:t>Attribution-ShareAlike</a:t>
            </a:r>
            <a:r>
              <a:rPr lang="es-CL" sz="2400" dirty="0">
                <a:latin typeface="Arial"/>
                <a:ea typeface="Arial"/>
                <a:cs typeface="Arial"/>
                <a:sym typeface="Arial"/>
              </a:rPr>
              <a:t>) o </a:t>
            </a:r>
            <a:br>
              <a:rPr lang="es-CL" sz="2400" dirty="0">
                <a:latin typeface="Arial"/>
                <a:ea typeface="Arial"/>
                <a:cs typeface="Arial"/>
                <a:sym typeface="Arial"/>
              </a:rPr>
            </a:br>
            <a:r>
              <a:rPr lang="es-CL" sz="2400" dirty="0">
                <a:latin typeface="Arial"/>
                <a:ea typeface="Arial"/>
                <a:cs typeface="Arial"/>
                <a:sym typeface="Arial"/>
              </a:rPr>
              <a:t>“BY-SA”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2F7179D-7C5A-4C23-987E-F0A42AEDE9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2" y="1586850"/>
            <a:ext cx="3838575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98"/>
          <p:cNvSpPr txBox="1">
            <a:spLocks noGrp="1"/>
          </p:cNvSpPr>
          <p:nvPr>
            <p:ph type="body" idx="1"/>
          </p:nvPr>
        </p:nvSpPr>
        <p:spPr>
          <a:xfrm>
            <a:off x="1161950" y="3902425"/>
            <a:ext cx="10848900" cy="17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23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Esta licencia permite que </a:t>
            </a:r>
            <a:r>
              <a:rPr lang="es-CL" sz="19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las personas utilicen la obra, o las adaptaciones de la obra, únicamente con fines no comerciales,</a:t>
            </a: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y siempre y cuando </a:t>
            </a:r>
            <a:r>
              <a:rPr lang="es-CL" sz="19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den crédito al creador.</a:t>
            </a:r>
            <a:endParaRPr sz="1967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98"/>
          <p:cNvSpPr txBox="1">
            <a:spLocks noGrp="1"/>
          </p:cNvSpPr>
          <p:nvPr>
            <p:ph type="title"/>
          </p:nvPr>
        </p:nvSpPr>
        <p:spPr>
          <a:xfrm>
            <a:off x="857389" y="283950"/>
            <a:ext cx="130365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400" dirty="0">
                <a:latin typeface="Arial"/>
                <a:ea typeface="Arial"/>
                <a:cs typeface="Arial"/>
                <a:sym typeface="Arial"/>
              </a:rPr>
              <a:t>Licencia de Reconocimiento - No Comercial (</a:t>
            </a:r>
            <a:r>
              <a:rPr lang="es-CL" sz="2400" dirty="0" err="1">
                <a:latin typeface="Arial"/>
                <a:ea typeface="Arial"/>
                <a:cs typeface="Arial"/>
                <a:sym typeface="Arial"/>
              </a:rPr>
              <a:t>Attribution-NonCommercial</a:t>
            </a:r>
            <a:r>
              <a:rPr lang="es-CL" sz="2400" dirty="0">
                <a:latin typeface="Arial"/>
                <a:ea typeface="Arial"/>
                <a:cs typeface="Arial"/>
                <a:sym typeface="Arial"/>
              </a:rPr>
              <a:t>) o </a:t>
            </a:r>
            <a:br>
              <a:rPr lang="es-CL" sz="2400" dirty="0">
                <a:latin typeface="Arial"/>
                <a:ea typeface="Arial"/>
                <a:cs typeface="Arial"/>
                <a:sym typeface="Arial"/>
              </a:rPr>
            </a:br>
            <a:r>
              <a:rPr lang="es-CL" sz="2400" dirty="0">
                <a:latin typeface="Arial"/>
                <a:ea typeface="Arial"/>
                <a:cs typeface="Arial"/>
                <a:sym typeface="Arial"/>
              </a:rPr>
              <a:t>“BY-NC”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F554B3B-CC71-461B-9D0F-C3C24009F4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2" y="1612550"/>
            <a:ext cx="3838575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99"/>
          <p:cNvSpPr txBox="1">
            <a:spLocks noGrp="1"/>
          </p:cNvSpPr>
          <p:nvPr>
            <p:ph type="body" idx="1"/>
          </p:nvPr>
        </p:nvSpPr>
        <p:spPr>
          <a:xfrm>
            <a:off x="1148925" y="4272325"/>
            <a:ext cx="10505100" cy="20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238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Esta licencia permite que las personas usen y adapten el trabajo </a:t>
            </a:r>
            <a:r>
              <a:rPr lang="es-CL" sz="19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solo con fines no comerciales, y siempre que den crédito al creador y hagan que las adaptaciones que compartan con otros estén disponibles bajo la misma licencia o una compatible</a:t>
            </a: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9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99"/>
          <p:cNvSpPr txBox="1">
            <a:spLocks noGrp="1"/>
          </p:cNvSpPr>
          <p:nvPr>
            <p:ph type="title"/>
          </p:nvPr>
        </p:nvSpPr>
        <p:spPr>
          <a:xfrm>
            <a:off x="857898" y="280878"/>
            <a:ext cx="130365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400" dirty="0">
                <a:latin typeface="Arial"/>
                <a:ea typeface="Arial"/>
                <a:cs typeface="Arial"/>
                <a:sym typeface="Arial"/>
              </a:rPr>
              <a:t>Licencia de Reconocimiento - No Comercial - Compartir Igual (</a:t>
            </a:r>
            <a:r>
              <a:rPr lang="es-CL" sz="2400" dirty="0" err="1">
                <a:latin typeface="Arial"/>
                <a:ea typeface="Arial"/>
                <a:cs typeface="Arial"/>
                <a:sym typeface="Arial"/>
              </a:rPr>
              <a:t>Attribution</a:t>
            </a:r>
            <a:r>
              <a:rPr lang="es-CL" sz="2400" dirty="0">
                <a:latin typeface="Arial"/>
                <a:ea typeface="Arial"/>
                <a:cs typeface="Arial"/>
                <a:sym typeface="Arial"/>
              </a:rPr>
              <a:t>-  </a:t>
            </a:r>
            <a:r>
              <a:rPr lang="es-CL" sz="2400" dirty="0" err="1">
                <a:latin typeface="Arial"/>
                <a:ea typeface="Arial"/>
                <a:cs typeface="Arial"/>
                <a:sym typeface="Arial"/>
              </a:rPr>
              <a:t>NonCommercial</a:t>
            </a:r>
            <a:r>
              <a:rPr lang="es-CL" sz="2400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s-CL" sz="2400" dirty="0" err="1">
                <a:latin typeface="Arial"/>
                <a:ea typeface="Arial"/>
                <a:cs typeface="Arial"/>
                <a:sym typeface="Arial"/>
              </a:rPr>
              <a:t>ShareAlike</a:t>
            </a:r>
            <a:r>
              <a:rPr lang="es-CL" sz="2400" dirty="0">
                <a:latin typeface="Arial"/>
                <a:ea typeface="Arial"/>
                <a:cs typeface="Arial"/>
                <a:sym typeface="Arial"/>
              </a:rPr>
              <a:t>) o “BY-NC-SA”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248E19F-956C-4FC1-A960-CE0B806C3F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2" y="1914162"/>
            <a:ext cx="3838575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"/>
          <p:cNvSpPr txBox="1">
            <a:spLocks noGrp="1"/>
          </p:cNvSpPr>
          <p:nvPr>
            <p:ph type="title"/>
          </p:nvPr>
        </p:nvSpPr>
        <p:spPr>
          <a:xfrm>
            <a:off x="1870550" y="666831"/>
            <a:ext cx="9862500" cy="89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br>
              <a:rPr lang="es-CL" sz="2400" b="1"/>
            </a:br>
            <a:endParaRPr sz="2400" b="1"/>
          </a:p>
        </p:txBody>
      </p:sp>
      <p:sp>
        <p:nvSpPr>
          <p:cNvPr id="122" name="Google Shape;122;p4"/>
          <p:cNvSpPr txBox="1"/>
          <p:nvPr/>
        </p:nvSpPr>
        <p:spPr>
          <a:xfrm>
            <a:off x="1360467" y="480150"/>
            <a:ext cx="9677700" cy="5162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CL" sz="30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Módulo 1  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95300" marR="0" lvl="0" indent="-457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</a:pPr>
            <a:r>
              <a:rPr lang="es-CL" sz="30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Ciencia Abierta</a:t>
            </a:r>
            <a:endParaRPr sz="3000" dirty="0">
              <a:solidFill>
                <a:schemeClr val="lt1"/>
              </a:solidFill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dirty="0">
              <a:solidFill>
                <a:schemeClr val="lt1"/>
              </a:solidFill>
            </a:endParaRPr>
          </a:p>
          <a:p>
            <a:pPr marL="495300" marR="0" lvl="0" indent="-457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</a:pPr>
            <a:r>
              <a:rPr lang="es-CL" sz="30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Creative </a:t>
            </a:r>
            <a:r>
              <a:rPr lang="es-CL" sz="3000" b="0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Commons</a:t>
            </a:r>
            <a:r>
              <a:rPr lang="es-CL" sz="30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(CC)</a:t>
            </a:r>
          </a:p>
          <a:p>
            <a:pPr marL="495300" marR="0" lvl="0" indent="-457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</a:pPr>
            <a:endParaRPr sz="30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95300" marR="0" lvl="0" indent="-457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</a:pPr>
            <a:r>
              <a:rPr lang="es-ES" sz="3000" b="0" i="0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Trivia</a:t>
            </a:r>
            <a:endParaRPr sz="30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33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58370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00"/>
          <p:cNvSpPr txBox="1">
            <a:spLocks noGrp="1"/>
          </p:cNvSpPr>
          <p:nvPr>
            <p:ph type="body" idx="1"/>
          </p:nvPr>
        </p:nvSpPr>
        <p:spPr>
          <a:xfrm>
            <a:off x="759125" y="3578525"/>
            <a:ext cx="10786800" cy="17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23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Esta licencia permite a las personas </a:t>
            </a:r>
            <a:r>
              <a:rPr lang="es-CL" sz="19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utilizar la obra no adaptada para cualquier propósito </a:t>
            </a: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(incluso comercial), </a:t>
            </a:r>
            <a:r>
              <a:rPr lang="es-CL" sz="19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siempre y cuando den crédito al creador</a:t>
            </a: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 </a:t>
            </a: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</a:pPr>
            <a:endParaRPr sz="19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También pueden adaptar el trabajo para su uso personal, pero </a:t>
            </a:r>
            <a:r>
              <a:rPr lang="es-CL" sz="19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no pueden compartir ninguna adaptación públicamente.</a:t>
            </a:r>
            <a:endParaRPr sz="1967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2" name="Google Shape;342;p100"/>
          <p:cNvSpPr txBox="1">
            <a:spLocks noGrp="1"/>
          </p:cNvSpPr>
          <p:nvPr>
            <p:ph type="title"/>
          </p:nvPr>
        </p:nvSpPr>
        <p:spPr>
          <a:xfrm>
            <a:off x="847022" y="305805"/>
            <a:ext cx="11716330" cy="825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400" dirty="0">
                <a:latin typeface="Arial"/>
                <a:ea typeface="Arial"/>
                <a:cs typeface="Arial"/>
                <a:sym typeface="Arial"/>
              </a:rPr>
              <a:t>  Licencia de Atribución - Sin Derivadas (</a:t>
            </a:r>
            <a:r>
              <a:rPr lang="es-CL" sz="2400" dirty="0" err="1">
                <a:latin typeface="Arial"/>
                <a:ea typeface="Arial"/>
                <a:cs typeface="Arial"/>
                <a:sym typeface="Arial"/>
              </a:rPr>
              <a:t>Attribution-NoDerivatives</a:t>
            </a:r>
            <a:r>
              <a:rPr lang="es-CL" sz="2400" dirty="0">
                <a:latin typeface="Arial"/>
                <a:ea typeface="Arial"/>
                <a:cs typeface="Arial"/>
                <a:sym typeface="Arial"/>
              </a:rPr>
              <a:t>) o </a:t>
            </a:r>
            <a:br>
              <a:rPr lang="es-CL" sz="2400" dirty="0">
                <a:latin typeface="Arial"/>
                <a:ea typeface="Arial"/>
                <a:cs typeface="Arial"/>
                <a:sym typeface="Arial"/>
              </a:rPr>
            </a:br>
            <a:r>
              <a:rPr lang="es-CL" sz="2400" dirty="0">
                <a:latin typeface="Arial"/>
                <a:ea typeface="Arial"/>
                <a:cs typeface="Arial"/>
                <a:sym typeface="Arial"/>
              </a:rPr>
              <a:t>“BY-ND”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70B6B09-978A-4B1D-871E-5C6B431072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2" y="1499575"/>
            <a:ext cx="3838575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01"/>
          <p:cNvSpPr txBox="1">
            <a:spLocks noGrp="1"/>
          </p:cNvSpPr>
          <p:nvPr>
            <p:ph type="body" idx="1"/>
          </p:nvPr>
        </p:nvSpPr>
        <p:spPr>
          <a:xfrm>
            <a:off x="1054825" y="3846100"/>
            <a:ext cx="10477200" cy="20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238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Esta es la licencia </a:t>
            </a:r>
            <a:r>
              <a:rPr lang="es-CL" sz="19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más restrictiva </a:t>
            </a: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que ofrece Creative Commons. </a:t>
            </a:r>
            <a:endParaRPr/>
          </a:p>
          <a:p>
            <a:pPr marL="45720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</a:pPr>
            <a:endParaRPr sz="19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Permite que las personas </a:t>
            </a:r>
            <a:r>
              <a:rPr lang="es-CL" sz="19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usen el trabajo no adaptado solo con fines no comerciales, y solo mientras le den crédito al creador.</a:t>
            </a: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9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</a:pPr>
            <a:endParaRPr sz="1967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lang="es-CL" sz="1967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También pueden adaptar el trabajo para su uso personal, pero </a:t>
            </a:r>
            <a:r>
              <a:rPr lang="es-CL" sz="19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no pueden compartir ninguna adaptación públicamente.</a:t>
            </a:r>
            <a:endParaRPr sz="1967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101"/>
          <p:cNvSpPr txBox="1">
            <a:spLocks noGrp="1"/>
          </p:cNvSpPr>
          <p:nvPr>
            <p:ph type="title"/>
          </p:nvPr>
        </p:nvSpPr>
        <p:spPr>
          <a:xfrm>
            <a:off x="895149" y="286425"/>
            <a:ext cx="13975335" cy="955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400" dirty="0">
                <a:latin typeface="Arial"/>
                <a:ea typeface="Arial"/>
                <a:cs typeface="Arial"/>
                <a:sym typeface="Arial"/>
              </a:rPr>
              <a:t>Licencia de Reconocimiento - No Comercial - Sin Derivados </a:t>
            </a:r>
            <a:br>
              <a:rPr lang="es-CL" sz="2400" dirty="0">
                <a:latin typeface="Arial"/>
                <a:ea typeface="Arial"/>
                <a:cs typeface="Arial"/>
                <a:sym typeface="Arial"/>
              </a:rPr>
            </a:br>
            <a:r>
              <a:rPr lang="es-CL" sz="2400" dirty="0"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s-CL" sz="2400" dirty="0" err="1">
                <a:latin typeface="Arial"/>
                <a:ea typeface="Arial"/>
                <a:cs typeface="Arial"/>
                <a:sym typeface="Arial"/>
              </a:rPr>
              <a:t>Attribution-NonCommercial-NoDerivatives</a:t>
            </a:r>
            <a:r>
              <a:rPr lang="es-CL" sz="2400" dirty="0">
                <a:latin typeface="Arial"/>
                <a:ea typeface="Arial"/>
                <a:cs typeface="Arial"/>
                <a:sym typeface="Arial"/>
              </a:rPr>
              <a:t>) o “BY-NC-ND”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83020A3A-DBFE-4D7F-ACEA-9F16683523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2" y="1670925"/>
            <a:ext cx="3838575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8"/>
          <p:cNvSpPr txBox="1">
            <a:spLocks noGrp="1"/>
          </p:cNvSpPr>
          <p:nvPr>
            <p:ph type="body" idx="1"/>
          </p:nvPr>
        </p:nvSpPr>
        <p:spPr>
          <a:xfrm>
            <a:off x="912200" y="865650"/>
            <a:ext cx="7560000" cy="8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9999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935"/>
              <a:buNone/>
            </a:pPr>
            <a:r>
              <a:rPr lang="es-CL" sz="1700" dirty="0">
                <a:solidFill>
                  <a:srgbClr val="44546A"/>
                </a:solidFill>
                <a:latin typeface="Arial"/>
                <a:ea typeface="Arial"/>
                <a:cs typeface="Arial"/>
                <a:sym typeface="Arial"/>
              </a:rPr>
              <a:t>Esta herramienta permite conocer la compatibilidad entre las licencias, lo que ocurre al producirse </a:t>
            </a:r>
            <a:r>
              <a:rPr lang="es-CL" sz="1700" b="1" dirty="0">
                <a:solidFill>
                  <a:srgbClr val="70AD47"/>
                </a:solidFill>
                <a:latin typeface="Arial"/>
                <a:ea typeface="Arial"/>
                <a:cs typeface="Arial"/>
                <a:sym typeface="Arial"/>
              </a:rPr>
              <a:t>un ticket verde</a:t>
            </a:r>
            <a:endParaRPr sz="17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18"/>
          <p:cNvSpPr txBox="1"/>
          <p:nvPr/>
        </p:nvSpPr>
        <p:spPr>
          <a:xfrm>
            <a:off x="3447600" y="6041950"/>
            <a:ext cx="5024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s-CL"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Creative Commons, CC BY 4.0 https://creativecommons.org/licenses/by/4.0, via Wikimedia Commons.</a:t>
            </a:r>
            <a:endParaRPr sz="9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6" name="Google Shape;356;p18" descr="Creative Commons License Compatibility Char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19050" y="1717938"/>
            <a:ext cx="7264650" cy="4295225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18"/>
          <p:cNvSpPr txBox="1">
            <a:spLocks noGrp="1"/>
          </p:cNvSpPr>
          <p:nvPr>
            <p:ph type="title"/>
          </p:nvPr>
        </p:nvSpPr>
        <p:spPr>
          <a:xfrm>
            <a:off x="1031100" y="154125"/>
            <a:ext cx="130365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767">
                <a:latin typeface="Arial"/>
                <a:ea typeface="Arial"/>
                <a:cs typeface="Arial"/>
                <a:sym typeface="Arial"/>
              </a:rPr>
              <a:t>Gráfica de licencias compatibles</a:t>
            </a:r>
            <a:endParaRPr sz="2767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8" name="Google Shape;358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496390" y="970575"/>
            <a:ext cx="466750" cy="46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1a7832c219b_1_0"/>
          <p:cNvSpPr txBox="1">
            <a:spLocks noGrp="1"/>
          </p:cNvSpPr>
          <p:nvPr>
            <p:ph type="body" idx="1"/>
          </p:nvPr>
        </p:nvSpPr>
        <p:spPr>
          <a:xfrm>
            <a:off x="498106" y="5661076"/>
            <a:ext cx="4454912" cy="4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L" sz="9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Las combinaciones en las licencias Creative </a:t>
            </a:r>
            <a:r>
              <a:rPr lang="es-CL" sz="90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Commons</a:t>
            </a:r>
            <a:r>
              <a:rPr lang="es-CL" sz="9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 De: Crea cultura blog En: http://biblioteca2.uc3m.es/investigacion/2018/05/09/aprende-a-usar-e-interpretar-las-licencias-creative-commons/</a:t>
            </a:r>
            <a:endParaRPr sz="1667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5" name="Google Shape;365;g1a7832c219b_1_0"/>
          <p:cNvPicPr preferRelativeResize="0"/>
          <p:nvPr/>
        </p:nvPicPr>
        <p:blipFill rotWithShape="1">
          <a:blip r:embed="rId3">
            <a:alphaModFix/>
          </a:blip>
          <a:srcRect t="4696" b="6689"/>
          <a:stretch/>
        </p:blipFill>
        <p:spPr>
          <a:xfrm>
            <a:off x="5165475" y="130082"/>
            <a:ext cx="4637950" cy="6132626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66" name="Google Shape;366;g1a7832c219b_1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00" y="1450725"/>
            <a:ext cx="3301125" cy="12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298bbe9faaa_0_8"/>
          <p:cNvSpPr txBox="1"/>
          <p:nvPr/>
        </p:nvSpPr>
        <p:spPr>
          <a:xfrm>
            <a:off x="3184500" y="1997400"/>
            <a:ext cx="5823000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4400" b="1" dirty="0">
                <a:solidFill>
                  <a:srgbClr val="177DE1"/>
                </a:solidFill>
                <a:sym typeface="Calibri"/>
              </a:rPr>
              <a:t>¿PREGUNTAS?</a:t>
            </a:r>
            <a:endParaRPr sz="4400" b="1" dirty="0">
              <a:solidFill>
                <a:srgbClr val="177DE1"/>
              </a:solidFill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4005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102"/>
          <p:cNvSpPr txBox="1">
            <a:spLocks noGrp="1"/>
          </p:cNvSpPr>
          <p:nvPr>
            <p:ph type="body" idx="1"/>
          </p:nvPr>
        </p:nvSpPr>
        <p:spPr>
          <a:xfrm>
            <a:off x="1340825" y="758325"/>
            <a:ext cx="9935400" cy="47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609584" lvl="0" indent="-30479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s-CL" sz="3000" b="1" dirty="0">
                <a:latin typeface="Arial"/>
                <a:ea typeface="Arial"/>
                <a:cs typeface="Arial"/>
                <a:sym typeface="Arial"/>
              </a:rPr>
              <a:t>Módulo 3. </a:t>
            </a:r>
            <a:endParaRPr sz="3000" b="1" dirty="0">
              <a:latin typeface="Arial"/>
              <a:ea typeface="Arial"/>
              <a:cs typeface="Arial"/>
              <a:sym typeface="Arial"/>
            </a:endParaRPr>
          </a:p>
          <a:p>
            <a:pPr marL="609584" lvl="0" indent="-30479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lang="es-CL" sz="3000" b="1" dirty="0">
              <a:latin typeface="Arial"/>
              <a:ea typeface="Arial"/>
              <a:cs typeface="Arial"/>
              <a:sym typeface="Arial"/>
            </a:endParaRPr>
          </a:p>
          <a:p>
            <a:pPr marL="609584" lvl="0" indent="-30479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3000" b="1" dirty="0">
              <a:latin typeface="Arial"/>
              <a:ea typeface="Arial"/>
              <a:cs typeface="Arial"/>
              <a:sym typeface="Arial"/>
            </a:endParaRPr>
          </a:p>
          <a:p>
            <a:pPr marL="495300" lvl="0" indent="-457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 panose="020B0604020202020204" pitchFamily="34" charset="0"/>
              <a:buChar char="•"/>
            </a:pPr>
            <a:r>
              <a:rPr lang="es-ES" sz="3000" dirty="0">
                <a:latin typeface="Arial"/>
                <a:ea typeface="Arial"/>
                <a:cs typeface="Arial"/>
                <a:sym typeface="Arial"/>
              </a:rPr>
              <a:t>Uso desde nuestra Unidad</a:t>
            </a:r>
            <a:endParaRPr sz="3000" dirty="0">
              <a:latin typeface="Arial"/>
              <a:ea typeface="Arial"/>
              <a:cs typeface="Arial"/>
              <a:sym typeface="Arial"/>
            </a:endParaRPr>
          </a:p>
          <a:p>
            <a:pPr marL="685800" lvl="0" indent="-457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 panose="020B0604020202020204" pitchFamily="34" charset="0"/>
              <a:buChar char="•"/>
            </a:pPr>
            <a:endParaRPr sz="3000" dirty="0">
              <a:latin typeface="Arial"/>
              <a:ea typeface="Arial"/>
              <a:cs typeface="Arial"/>
              <a:sym typeface="Arial"/>
            </a:endParaRPr>
          </a:p>
          <a:p>
            <a:pPr marL="495300" lvl="0" indent="-457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 panose="020B0604020202020204" pitchFamily="34" charset="0"/>
              <a:buChar char="•"/>
            </a:pPr>
            <a:r>
              <a:rPr lang="es-CL" sz="3000" dirty="0">
                <a:latin typeface="Arial"/>
                <a:ea typeface="Arial"/>
                <a:cs typeface="Arial"/>
                <a:sym typeface="Arial"/>
              </a:rPr>
              <a:t>Propuesta en el marco del proyecto </a:t>
            </a:r>
            <a:r>
              <a:rPr lang="es-CL" sz="3000" dirty="0" err="1">
                <a:latin typeface="Arial"/>
                <a:ea typeface="Arial"/>
                <a:cs typeface="Arial"/>
                <a:sym typeface="Arial"/>
              </a:rPr>
              <a:t>InES</a:t>
            </a:r>
            <a:r>
              <a:rPr lang="es-CL" sz="3000" dirty="0"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685800" lvl="0" indent="-457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 panose="020B0604020202020204" pitchFamily="34" charset="0"/>
              <a:buChar char="•"/>
            </a:pPr>
            <a:endParaRPr sz="3000" dirty="0">
              <a:latin typeface="Arial"/>
              <a:ea typeface="Arial"/>
              <a:cs typeface="Arial"/>
              <a:sym typeface="Arial"/>
            </a:endParaRPr>
          </a:p>
          <a:p>
            <a:pPr marL="495300" lvl="0" indent="-457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 panose="020B0604020202020204" pitchFamily="34" charset="0"/>
              <a:buChar char="•"/>
            </a:pPr>
            <a:r>
              <a:rPr lang="es-CL" sz="3000" dirty="0">
                <a:latin typeface="Arial"/>
                <a:ea typeface="Arial"/>
                <a:cs typeface="Arial"/>
                <a:sym typeface="Arial"/>
              </a:rPr>
              <a:t>Trivia</a:t>
            </a:r>
            <a:endParaRPr sz="300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4"/>
          <p:cNvSpPr txBox="1">
            <a:spLocks noGrp="1"/>
          </p:cNvSpPr>
          <p:nvPr>
            <p:ph type="title"/>
          </p:nvPr>
        </p:nvSpPr>
        <p:spPr>
          <a:xfrm>
            <a:off x="921175" y="110144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767">
                <a:latin typeface="Arial"/>
                <a:ea typeface="Arial"/>
                <a:cs typeface="Arial"/>
                <a:sym typeface="Arial"/>
              </a:rPr>
              <a:t>Conceptos para la aplicación de Licencias CC</a:t>
            </a:r>
            <a:endParaRPr sz="2767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14"/>
          <p:cNvSpPr txBox="1">
            <a:spLocks noGrp="1"/>
          </p:cNvSpPr>
          <p:nvPr>
            <p:ph type="body" idx="1"/>
          </p:nvPr>
        </p:nvSpPr>
        <p:spPr>
          <a:xfrm>
            <a:off x="186825" y="4550978"/>
            <a:ext cx="11836800" cy="1604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77777"/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58612"/>
              <a:buNone/>
            </a:pPr>
            <a:r>
              <a:rPr lang="es-CL" sz="2000" b="1" i="0" u="none" strike="noStrik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r>
              <a:rPr lang="es-CL" sz="2000" i="0" u="none" strike="noStrik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Si bien las </a:t>
            </a:r>
            <a:r>
              <a:rPr lang="es-CL" sz="2000" b="1" i="0" u="none" strike="noStrik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Licencias CC son irrevocables,</a:t>
            </a:r>
            <a:r>
              <a:rPr lang="es-CL" sz="2000" i="0" u="none" strike="noStrik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el creador de una obra es libre de ofrecer a su vez su</a:t>
            </a:r>
            <a:r>
              <a:rPr lang="es-CL" sz="20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2000" i="0" u="none" strike="noStrik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obra bajo una licencia diferente; así como también es libre de retirar de Internet una copia de su</a:t>
            </a:r>
            <a:r>
              <a:rPr lang="es-CL" sz="20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2000" i="0" u="none" strike="noStrik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obra.</a:t>
            </a:r>
            <a:endParaRPr sz="2000" i="0" u="none" strike="noStrik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3" name="Google Shape;393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42016" y="1305384"/>
            <a:ext cx="8645568" cy="3038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4"/>
          <p:cNvSpPr txBox="1">
            <a:spLocks noGrp="1"/>
          </p:cNvSpPr>
          <p:nvPr>
            <p:ph type="title"/>
          </p:nvPr>
        </p:nvSpPr>
        <p:spPr>
          <a:xfrm>
            <a:off x="921175" y="110144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767" dirty="0">
                <a:latin typeface="Arial"/>
                <a:ea typeface="Arial"/>
                <a:cs typeface="Arial"/>
                <a:sym typeface="Arial"/>
              </a:rPr>
              <a:t>Importante</a:t>
            </a:r>
            <a:endParaRPr sz="27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14"/>
          <p:cNvSpPr txBox="1">
            <a:spLocks noGrp="1"/>
          </p:cNvSpPr>
          <p:nvPr>
            <p:ph type="body" idx="1"/>
          </p:nvPr>
        </p:nvSpPr>
        <p:spPr>
          <a:xfrm>
            <a:off x="683125" y="1124767"/>
            <a:ext cx="10700222" cy="4361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77777"/>
              <a:buNone/>
            </a:pPr>
            <a:endParaRPr sz="16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58612"/>
              <a:buNone/>
            </a:pPr>
            <a:endParaRPr sz="16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427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 panose="05000000000000000000" pitchFamily="2" charset="2"/>
              <a:buChar char="v"/>
            </a:pPr>
            <a:r>
              <a:rPr lang="es-CL" sz="1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Leer o ver no son actividades reguladas por copyright, por tanto tampoco se requiere de Licencias CC.</a:t>
            </a:r>
            <a:endParaRPr sz="16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427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 panose="05000000000000000000" pitchFamily="2" charset="2"/>
              <a:buChar char="v"/>
            </a:pPr>
            <a:endParaRPr lang="es-CL" sz="16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427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 panose="05000000000000000000" pitchFamily="2" charset="2"/>
              <a:buChar char="v"/>
            </a:pPr>
            <a:r>
              <a:rPr lang="es-CL" sz="1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No protege los objetos como tal pero si el objeto digital o parte de éste.</a:t>
            </a:r>
            <a:endParaRPr sz="16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427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 panose="05000000000000000000" pitchFamily="2" charset="2"/>
              <a:buChar char="v"/>
            </a:pPr>
            <a:endParaRPr lang="es-CL" sz="16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427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 panose="05000000000000000000" pitchFamily="2" charset="2"/>
              <a:buChar char="v"/>
            </a:pPr>
            <a:r>
              <a:rPr lang="es-CL" sz="1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Otros escenarios que no requieren una Licencia CC:</a:t>
            </a:r>
          </a:p>
          <a:p>
            <a:pPr marL="457200" lvl="0" indent="-323427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●"/>
            </a:pPr>
            <a:endParaRPr sz="16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23427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○"/>
            </a:pPr>
            <a:r>
              <a:rPr lang="es-CL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Usar una obra bajo “</a:t>
            </a:r>
            <a:r>
              <a:rPr lang="es-CL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fair</a:t>
            </a:r>
            <a:r>
              <a:rPr lang="es-CL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use” o Excepciones y Limitaciones.</a:t>
            </a:r>
          </a:p>
          <a:p>
            <a:pPr marL="914400" lvl="1" indent="-323427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○"/>
            </a:pPr>
            <a:endParaRPr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1403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87320"/>
              <a:buFont typeface="Arial"/>
              <a:buChar char="○"/>
            </a:pPr>
            <a:r>
              <a:rPr lang="es-CL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Cuando la obra es de dominio público. Tampoco permite mediante la aplicación de una Licencia CC sacar una obra del dominio público.</a:t>
            </a:r>
            <a:endParaRPr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B60551C0-CE58-4689-9348-3CEDC7790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799782" y="4865867"/>
            <a:ext cx="2011188" cy="141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8322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15"/>
          <p:cNvSpPr txBox="1">
            <a:spLocks noGrp="1"/>
          </p:cNvSpPr>
          <p:nvPr>
            <p:ph type="title"/>
          </p:nvPr>
        </p:nvSpPr>
        <p:spPr>
          <a:xfrm>
            <a:off x="1223850" y="110150"/>
            <a:ext cx="3716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800">
                <a:latin typeface="Arial"/>
                <a:ea typeface="Arial"/>
                <a:cs typeface="Arial"/>
                <a:sym typeface="Arial"/>
              </a:rPr>
              <a:t>¿Cómo se generan?</a:t>
            </a:r>
            <a:endParaRPr sz="2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15"/>
          <p:cNvSpPr txBox="1">
            <a:spLocks noGrp="1"/>
          </p:cNvSpPr>
          <p:nvPr>
            <p:ph type="body" idx="1"/>
          </p:nvPr>
        </p:nvSpPr>
        <p:spPr>
          <a:xfrm>
            <a:off x="508000" y="2165550"/>
            <a:ext cx="6088800" cy="25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L" sz="19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 puede generar la licencia que más se ajuste a los intereses del creador, ello con la </a:t>
            </a:r>
            <a:r>
              <a:rPr lang="es-CL" sz="1900" b="1" u="sng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herramienta en línea de Creative </a:t>
            </a:r>
            <a:r>
              <a:rPr lang="es-CL" sz="1900" b="1" u="sng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Commons</a:t>
            </a:r>
            <a:endParaRPr sz="19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9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L" sz="19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Donde el creador va seleccionando opciones según lo qué quiere que otros hagan con su obra.</a:t>
            </a:r>
            <a:endParaRPr sz="2167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168FD68-8C19-4C8C-BCDA-6FA196C27A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8584"/>
          <a:stretch/>
        </p:blipFill>
        <p:spPr>
          <a:xfrm>
            <a:off x="7620000" y="329882"/>
            <a:ext cx="4064000" cy="584202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A0CC2EF-1645-4290-AD69-9580353E014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7195"/>
          <a:stretch/>
        </p:blipFill>
        <p:spPr>
          <a:xfrm>
            <a:off x="7620000" y="329882"/>
            <a:ext cx="4064001" cy="573446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12"/>
          <p:cNvSpPr txBox="1">
            <a:spLocks noGrp="1"/>
          </p:cNvSpPr>
          <p:nvPr>
            <p:ph type="title"/>
          </p:nvPr>
        </p:nvSpPr>
        <p:spPr>
          <a:xfrm>
            <a:off x="965125" y="77194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767" dirty="0">
                <a:latin typeface="Arial"/>
                <a:ea typeface="Arial"/>
                <a:cs typeface="Arial"/>
                <a:sym typeface="Arial"/>
              </a:rPr>
              <a:t>Capas de una Licencia Creative </a:t>
            </a:r>
            <a:r>
              <a:rPr lang="es-CL" sz="2767" dirty="0" err="1">
                <a:latin typeface="Arial"/>
                <a:ea typeface="Arial"/>
                <a:cs typeface="Arial"/>
                <a:sym typeface="Arial"/>
              </a:rPr>
              <a:t>Commons</a:t>
            </a:r>
            <a:endParaRPr sz="27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12"/>
          <p:cNvSpPr txBox="1">
            <a:spLocks noGrp="1"/>
          </p:cNvSpPr>
          <p:nvPr>
            <p:ph type="body" idx="1"/>
          </p:nvPr>
        </p:nvSpPr>
        <p:spPr>
          <a:xfrm>
            <a:off x="811900" y="4631323"/>
            <a:ext cx="3133203" cy="3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L" sz="1000" i="0" u="none" strike="noStrik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Copyright 2011, Creative </a:t>
            </a:r>
            <a:r>
              <a:rPr lang="es-CL" sz="1000" i="0" u="none" strike="noStrik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Commons</a:t>
            </a:r>
            <a:r>
              <a:rPr lang="es-CL" sz="1000" i="0" u="none" strike="noStrik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Nathan </a:t>
            </a:r>
            <a:r>
              <a:rPr lang="es-CL" sz="1000" i="0" u="none" strike="noStrik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Yergler</a:t>
            </a:r>
            <a:r>
              <a:rPr lang="es-CL" sz="1000" i="0" u="none" strike="noStrik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Alex Roberts. </a:t>
            </a:r>
            <a:r>
              <a:rPr lang="es-CL" sz="1000" i="0" u="none" strike="noStrik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Licensed</a:t>
            </a:r>
            <a:r>
              <a:rPr lang="es-CL" sz="1000" i="0" u="none" strike="noStrik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i="0" u="none" strike="noStrik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es-CL" sz="1000" i="0" u="none" strike="noStrik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i="0" u="none" strike="noStrik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es-CL" sz="1000" i="0" u="none" strike="noStrik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i="0" u="none" strike="noStrik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public</a:t>
            </a:r>
            <a:r>
              <a:rPr lang="es-CL" sz="1000" i="0" u="none" strike="noStrik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i="0" u="none" strike="noStrik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under</a:t>
            </a:r>
            <a:r>
              <a:rPr lang="es-CL" sz="1000" i="0" u="none" strike="noStrik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CC BY 3.0 </a:t>
            </a:r>
            <a:r>
              <a:rPr lang="es-CL" sz="1000" i="0" u="none" strike="noStrik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Unported</a:t>
            </a:r>
            <a:endParaRPr sz="10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2" name="Google Shape;402;p12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1900" y="1927629"/>
            <a:ext cx="3034375" cy="2563400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12">
            <a:hlinkClick r:id="rId5" action="ppaction://hlinksldjump"/>
          </p:cNvPr>
          <p:cNvSpPr txBox="1"/>
          <p:nvPr/>
        </p:nvSpPr>
        <p:spPr>
          <a:xfrm>
            <a:off x="3929275" y="3590794"/>
            <a:ext cx="2716200" cy="546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90"/>
              <a:buFont typeface="Arial"/>
              <a:buNone/>
            </a:pPr>
            <a:r>
              <a:rPr lang="es-CL" sz="1800" dirty="0">
                <a:solidFill>
                  <a:schemeClr val="dk2"/>
                </a:solidFill>
                <a:hlinkClick r:id="rId5" action="ppaction://hlinksldjump"/>
              </a:rPr>
              <a:t>Código legal  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404" name="Google Shape;404;p12"/>
          <p:cNvSpPr txBox="1"/>
          <p:nvPr/>
        </p:nvSpPr>
        <p:spPr>
          <a:xfrm>
            <a:off x="7653775" y="1927629"/>
            <a:ext cx="4110600" cy="29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>
                <a:solidFill>
                  <a:schemeClr val="dk2"/>
                </a:solidFill>
              </a:rPr>
              <a:t>Crear, copiar, descubrir y distribuir las obras y sean reconocidas/comprendidas por computadoras/softwares</a:t>
            </a:r>
            <a:endParaRPr dirty="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>
                <a:solidFill>
                  <a:schemeClr val="dk2"/>
                </a:solidFill>
              </a:rPr>
              <a:t>Términos y condiciones de una licencia de forma comprensible/entendible para las personas</a:t>
            </a:r>
            <a:endParaRPr dirty="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>
                <a:solidFill>
                  <a:schemeClr val="dk2"/>
                </a:solidFill>
              </a:rPr>
              <a:t>Incluye los términos y condiciones legibles/entendibles por abogados y legalmente exigibles en tribunales</a:t>
            </a:r>
            <a:endParaRPr dirty="0">
              <a:solidFill>
                <a:schemeClr val="dk2"/>
              </a:solidFill>
            </a:endParaRPr>
          </a:p>
        </p:txBody>
      </p:sp>
      <p:cxnSp>
        <p:nvCxnSpPr>
          <p:cNvPr id="405" name="Google Shape;405;p12"/>
          <p:cNvCxnSpPr/>
          <p:nvPr/>
        </p:nvCxnSpPr>
        <p:spPr>
          <a:xfrm rot="10800000" flipH="1">
            <a:off x="6751175" y="2323942"/>
            <a:ext cx="644400" cy="870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406" name="Google Shape;406;p12"/>
          <p:cNvCxnSpPr/>
          <p:nvPr/>
        </p:nvCxnSpPr>
        <p:spPr>
          <a:xfrm rot="10800000" flipH="1">
            <a:off x="6751175" y="3094017"/>
            <a:ext cx="644400" cy="870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407" name="Google Shape;407;p12"/>
          <p:cNvCxnSpPr/>
          <p:nvPr/>
        </p:nvCxnSpPr>
        <p:spPr>
          <a:xfrm rot="10800000" flipH="1">
            <a:off x="6788825" y="3864092"/>
            <a:ext cx="644400" cy="870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5" name="Google Shape;403;p12">
            <a:hlinkClick r:id="rId6" action="ppaction://hlinksldjump"/>
            <a:extLst>
              <a:ext uri="{FF2B5EF4-FFF2-40B4-BE49-F238E27FC236}">
                <a16:creationId xmlns:a16="http://schemas.microsoft.com/office/drawing/2014/main" id="{6F89846F-9F21-4CCC-B91F-008B8E83D8C1}"/>
              </a:ext>
            </a:extLst>
          </p:cNvPr>
          <p:cNvSpPr txBox="1"/>
          <p:nvPr/>
        </p:nvSpPr>
        <p:spPr>
          <a:xfrm>
            <a:off x="3863807" y="2802224"/>
            <a:ext cx="2716200" cy="546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90"/>
              <a:buFont typeface="Arial"/>
              <a:buNone/>
            </a:pPr>
            <a:r>
              <a:rPr lang="es-CL" sz="1800" dirty="0">
                <a:solidFill>
                  <a:schemeClr val="dk2"/>
                </a:solidFill>
                <a:hlinkClick r:id="rId6" action="ppaction://hlinksldjump"/>
              </a:rPr>
              <a:t>Legible por personas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16" name="Google Shape;403;p12">
            <a:hlinkClick r:id="rId7" action="ppaction://hlinksldjump"/>
            <a:extLst>
              <a:ext uri="{FF2B5EF4-FFF2-40B4-BE49-F238E27FC236}">
                <a16:creationId xmlns:a16="http://schemas.microsoft.com/office/drawing/2014/main" id="{8A2BDBAA-8EF8-4002-84E7-992054FF49E7}"/>
              </a:ext>
            </a:extLst>
          </p:cNvPr>
          <p:cNvSpPr txBox="1"/>
          <p:nvPr/>
        </p:nvSpPr>
        <p:spPr>
          <a:xfrm>
            <a:off x="3891516" y="1960084"/>
            <a:ext cx="2716200" cy="546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90"/>
              <a:buFont typeface="Arial"/>
              <a:buNone/>
            </a:pPr>
            <a:r>
              <a:rPr lang="es-CL" sz="1800" dirty="0">
                <a:solidFill>
                  <a:schemeClr val="dk2"/>
                </a:solidFill>
                <a:hlinkClick r:id="rId7" action="ppaction://hlinksldjump"/>
              </a:rPr>
              <a:t>Legible por máquina</a:t>
            </a:r>
            <a:endParaRPr sz="18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"/>
          <p:cNvSpPr txBox="1">
            <a:spLocks noGrp="1"/>
          </p:cNvSpPr>
          <p:nvPr>
            <p:ph type="title"/>
          </p:nvPr>
        </p:nvSpPr>
        <p:spPr>
          <a:xfrm>
            <a:off x="415600" y="88169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L" sz="2767">
                <a:latin typeface="Arial"/>
                <a:ea typeface="Arial"/>
                <a:cs typeface="Arial"/>
                <a:sym typeface="Arial"/>
              </a:rPr>
              <a:t>¿Qué es…?</a:t>
            </a:r>
            <a:endParaRPr sz="2767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5"/>
          <p:cNvSpPr txBox="1">
            <a:spLocks noGrp="1"/>
          </p:cNvSpPr>
          <p:nvPr>
            <p:ph type="body" idx="1"/>
          </p:nvPr>
        </p:nvSpPr>
        <p:spPr>
          <a:xfrm>
            <a:off x="701350" y="3631275"/>
            <a:ext cx="5860200" cy="21672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</a:pPr>
            <a:r>
              <a:rPr lang="es-CL" sz="22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Acceso abierto</a:t>
            </a:r>
            <a:endParaRPr sz="22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SzPts val="1100"/>
              <a:buFont typeface="Arial"/>
              <a:buNone/>
            </a:pPr>
            <a:r>
              <a:rPr lang="es-CL" sz="1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 la disponibilidad gratuita en la red, permitiendo a cualquier usuario la lectura, la descarga, la copia, la distribución, la impresión, la búsqueda o el uso para cualquier propósito legal, sin ningún tipo de barrera económica, legal o técnica. </a:t>
            </a:r>
            <a:r>
              <a:rPr lang="es-CL" sz="1900">
                <a:solidFill>
                  <a:schemeClr val="dk2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BOAI, 2022</a:t>
            </a:r>
            <a:endParaRPr sz="19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Font typeface="Arial"/>
              <a:buNone/>
            </a:pPr>
            <a:endParaRPr sz="1200">
              <a:solidFill>
                <a:srgbClr val="EB5D1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EB5D1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Font typeface="Arial"/>
              <a:buNone/>
            </a:pPr>
            <a:endParaRPr sz="1200">
              <a:solidFill>
                <a:srgbClr val="EB5D1E"/>
              </a:solidFill>
              <a:highlight>
                <a:srgbClr val="FEF8F5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EB5D1E"/>
              </a:solidFill>
              <a:highlight>
                <a:srgbClr val="FEF8F5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22860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Font typeface="Arial"/>
              <a:buNone/>
            </a:pPr>
            <a:endParaRPr/>
          </a:p>
        </p:txBody>
      </p:sp>
      <p:sp>
        <p:nvSpPr>
          <p:cNvPr id="130" name="Google Shape;130;p5"/>
          <p:cNvSpPr txBox="1">
            <a:spLocks noGrp="1"/>
          </p:cNvSpPr>
          <p:nvPr>
            <p:ph type="body" idx="1"/>
          </p:nvPr>
        </p:nvSpPr>
        <p:spPr>
          <a:xfrm>
            <a:off x="760775" y="972675"/>
            <a:ext cx="5860200" cy="22539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Font typeface="Arial"/>
              <a:buNone/>
            </a:pPr>
            <a:r>
              <a:rPr lang="es-CL" sz="22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Ciencia abierta</a:t>
            </a:r>
            <a:endParaRPr sz="22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Font typeface="Arial"/>
              <a:buNone/>
            </a:pPr>
            <a:r>
              <a:rPr lang="es-CL" sz="1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 un constructo inclusivo que combina diversos movimientos y prácticas con el fin de que los conocimientos científicos estén abiertamente disponibles y sean accesibles para todos, así como reutilizables por todos… Unesco, 2021</a:t>
            </a:r>
            <a:endParaRPr sz="19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rgbClr val="EB5D1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Font typeface="Arial"/>
              <a:buNone/>
            </a:pPr>
            <a:endParaRPr sz="1200">
              <a:solidFill>
                <a:srgbClr val="EB5D1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EB5D1E"/>
              </a:solidFill>
              <a:highlight>
                <a:srgbClr val="FEF8F5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Font typeface="Arial"/>
              <a:buNone/>
            </a:pPr>
            <a:endParaRPr/>
          </a:p>
        </p:txBody>
      </p:sp>
      <p:pic>
        <p:nvPicPr>
          <p:cNvPr id="131" name="Google Shape;131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00200" y="0"/>
            <a:ext cx="4191798" cy="6287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12"/>
          <p:cNvSpPr txBox="1">
            <a:spLocks noGrp="1"/>
          </p:cNvSpPr>
          <p:nvPr>
            <p:ph type="title"/>
          </p:nvPr>
        </p:nvSpPr>
        <p:spPr>
          <a:xfrm>
            <a:off x="965125" y="77194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767" dirty="0">
                <a:latin typeface="Arial"/>
                <a:ea typeface="Arial"/>
                <a:cs typeface="Arial"/>
                <a:sym typeface="Arial"/>
              </a:rPr>
              <a:t>Código legal</a:t>
            </a:r>
            <a:endParaRPr sz="2767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5DABF2C-832D-4D6B-8403-89EF39D8F9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6708" y="873855"/>
            <a:ext cx="6958584" cy="5424313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317726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12"/>
          <p:cNvSpPr txBox="1">
            <a:spLocks noGrp="1"/>
          </p:cNvSpPr>
          <p:nvPr>
            <p:ph type="title"/>
          </p:nvPr>
        </p:nvSpPr>
        <p:spPr>
          <a:xfrm>
            <a:off x="965125" y="77194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767" dirty="0">
                <a:latin typeface="Arial"/>
                <a:ea typeface="Arial"/>
                <a:cs typeface="Arial"/>
                <a:sym typeface="Arial"/>
              </a:rPr>
              <a:t>Código Legible por Personas</a:t>
            </a:r>
            <a:endParaRPr sz="2767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8E81141-0FFA-47C6-AE00-F6496D1601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12" b="4114"/>
          <a:stretch/>
        </p:blipFill>
        <p:spPr>
          <a:xfrm>
            <a:off x="3287955" y="842814"/>
            <a:ext cx="5616090" cy="5467927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5071746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12"/>
          <p:cNvSpPr txBox="1">
            <a:spLocks noGrp="1"/>
          </p:cNvSpPr>
          <p:nvPr>
            <p:ph type="title"/>
          </p:nvPr>
        </p:nvSpPr>
        <p:spPr>
          <a:xfrm>
            <a:off x="965125" y="77194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767" dirty="0">
                <a:latin typeface="Arial"/>
                <a:ea typeface="Arial"/>
                <a:cs typeface="Arial"/>
                <a:sym typeface="Arial"/>
              </a:rPr>
              <a:t>Código Legible por máquinas</a:t>
            </a:r>
            <a:endParaRPr sz="2767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E36AA6D-52C7-43F1-B3D4-55CB65B4D2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839" y="840694"/>
            <a:ext cx="7696260" cy="573446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08E1655-5C25-45DC-869F-4CFEC49408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9070" y="2251941"/>
            <a:ext cx="5010150" cy="27051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775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2963b6833e4_0_57"/>
          <p:cNvSpPr txBox="1">
            <a:spLocks noGrp="1"/>
          </p:cNvSpPr>
          <p:nvPr>
            <p:ph type="title"/>
          </p:nvPr>
        </p:nvSpPr>
        <p:spPr>
          <a:xfrm>
            <a:off x="921175" y="110144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767">
                <a:latin typeface="Arial"/>
                <a:ea typeface="Arial"/>
                <a:cs typeface="Arial"/>
                <a:sym typeface="Arial"/>
              </a:rPr>
              <a:t>Alcances para la aplicación de Licencias CC</a:t>
            </a:r>
            <a:endParaRPr sz="2767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g2963b6833e4_0_57"/>
          <p:cNvSpPr txBox="1">
            <a:spLocks noGrp="1"/>
          </p:cNvSpPr>
          <p:nvPr>
            <p:ph type="body" idx="1"/>
          </p:nvPr>
        </p:nvSpPr>
        <p:spPr>
          <a:xfrm>
            <a:off x="1599025" y="1522525"/>
            <a:ext cx="85503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➔"/>
            </a:pPr>
            <a:r>
              <a:rPr lang="es-CL" sz="18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Una vez que alguien usa una obra con Licencia CC sin atribuir o sin seguir los términos de la licencia, el derecho a usarla termina de forma automática tan pronto como se violen sus términos.</a:t>
            </a: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➔"/>
            </a:pPr>
            <a:r>
              <a:rPr lang="es-CL" sz="18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CC mejora sus licencias mediante versiones, proceso mediante el cual actualiza el Código Legal para tener en consideración los cambios tecnológicos y legales de Copyright, además de las necesidades de reutilizar.</a:t>
            </a: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➔"/>
            </a:pPr>
            <a:r>
              <a:rPr lang="es-CL" sz="18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 bien hay varias versiones en la práctica tienen el mismo efecto.</a:t>
            </a: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➔"/>
            </a:pPr>
            <a:r>
              <a:rPr lang="es-CL" sz="18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CC recomienda utilizar la última versión (4.0).</a:t>
            </a: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</p:txBody>
      </p:sp>
      <p:pic>
        <p:nvPicPr>
          <p:cNvPr id="414" name="Google Shape;414;g2963b6833e4_0_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99050" y="5124525"/>
            <a:ext cx="2758725" cy="10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104"/>
          <p:cNvSpPr txBox="1">
            <a:spLocks noGrp="1"/>
          </p:cNvSpPr>
          <p:nvPr>
            <p:ph type="title"/>
          </p:nvPr>
        </p:nvSpPr>
        <p:spPr>
          <a:xfrm>
            <a:off x="415600" y="88169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dirty="0"/>
              <a:t>       </a:t>
            </a:r>
            <a:r>
              <a:rPr lang="es-CL" sz="2767" dirty="0">
                <a:latin typeface="Arial"/>
                <a:ea typeface="Arial"/>
                <a:cs typeface="Arial"/>
                <a:sym typeface="Arial"/>
              </a:rPr>
              <a:t>Visualización de la licencia CC en un documento</a:t>
            </a:r>
            <a:endParaRPr sz="2767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0" name="Google Shape;420;p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5376" y="1160694"/>
            <a:ext cx="3776349" cy="48256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4" name="Google Shape;424;p104"/>
          <p:cNvCxnSpPr>
            <a:cxnSpLocks/>
          </p:cNvCxnSpPr>
          <p:nvPr/>
        </p:nvCxnSpPr>
        <p:spPr>
          <a:xfrm flipV="1">
            <a:off x="2286000" y="5546106"/>
            <a:ext cx="909376" cy="223758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6" name="Imagen 15">
            <a:extLst>
              <a:ext uri="{FF2B5EF4-FFF2-40B4-BE49-F238E27FC236}">
                <a16:creationId xmlns:a16="http://schemas.microsoft.com/office/drawing/2014/main" id="{D64DBAAE-96F3-4041-9441-32214E309B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1756"/>
          <a:stretch/>
        </p:blipFill>
        <p:spPr>
          <a:xfrm>
            <a:off x="2061521" y="1160694"/>
            <a:ext cx="7256216" cy="485691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104"/>
          <p:cNvSpPr txBox="1">
            <a:spLocks noGrp="1"/>
          </p:cNvSpPr>
          <p:nvPr>
            <p:ph type="title"/>
          </p:nvPr>
        </p:nvSpPr>
        <p:spPr>
          <a:xfrm>
            <a:off x="415600" y="88169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dirty="0"/>
              <a:t>       </a:t>
            </a:r>
            <a:r>
              <a:rPr lang="es-CL" sz="2767" dirty="0">
                <a:latin typeface="Arial"/>
                <a:ea typeface="Arial"/>
                <a:cs typeface="Arial"/>
                <a:sym typeface="Arial"/>
              </a:rPr>
              <a:t>Visualización de la licencia CC en un documento</a:t>
            </a:r>
            <a:endParaRPr sz="2767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2" name="Google Shape;422;p104"/>
          <p:cNvPicPr preferRelativeResize="0"/>
          <p:nvPr/>
        </p:nvPicPr>
        <p:blipFill rotWithShape="1">
          <a:blip r:embed="rId3">
            <a:alphaModFix/>
          </a:blip>
          <a:srcRect b="11740"/>
          <a:stretch/>
        </p:blipFill>
        <p:spPr>
          <a:xfrm>
            <a:off x="3089876" y="971934"/>
            <a:ext cx="5505484" cy="498995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5" name="Google Shape;425;p104"/>
          <p:cNvCxnSpPr>
            <a:cxnSpLocks/>
          </p:cNvCxnSpPr>
          <p:nvPr/>
        </p:nvCxnSpPr>
        <p:spPr>
          <a:xfrm flipV="1">
            <a:off x="2463060" y="5639178"/>
            <a:ext cx="800552" cy="493775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6" name="Imagen 15">
            <a:extLst>
              <a:ext uri="{FF2B5EF4-FFF2-40B4-BE49-F238E27FC236}">
                <a16:creationId xmlns:a16="http://schemas.microsoft.com/office/drawing/2014/main" id="{B469DE70-7224-4E11-81ED-77EB6E166C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878"/>
          <a:stretch/>
        </p:blipFill>
        <p:spPr>
          <a:xfrm>
            <a:off x="1896928" y="851769"/>
            <a:ext cx="7521569" cy="537818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146204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104"/>
          <p:cNvSpPr txBox="1">
            <a:spLocks noGrp="1"/>
          </p:cNvSpPr>
          <p:nvPr>
            <p:ph type="title"/>
          </p:nvPr>
        </p:nvSpPr>
        <p:spPr>
          <a:xfrm>
            <a:off x="415600" y="88169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dirty="0"/>
              <a:t>       </a:t>
            </a:r>
            <a:r>
              <a:rPr lang="es-CL" sz="2767" dirty="0">
                <a:latin typeface="Arial"/>
                <a:ea typeface="Arial"/>
                <a:cs typeface="Arial"/>
                <a:sym typeface="Arial"/>
              </a:rPr>
              <a:t>Visualización de la licencia CC en un documento</a:t>
            </a:r>
            <a:endParaRPr sz="2767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3" name="Google Shape;423;p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1525" y="943755"/>
            <a:ext cx="5280643" cy="529615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7" name="Google Shape;427;p104"/>
          <p:cNvCxnSpPr>
            <a:cxnSpLocks/>
          </p:cNvCxnSpPr>
          <p:nvPr/>
        </p:nvCxnSpPr>
        <p:spPr>
          <a:xfrm flipH="1" flipV="1">
            <a:off x="8202169" y="5938803"/>
            <a:ext cx="612647" cy="114525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2" name="Imagen 11">
            <a:extLst>
              <a:ext uri="{FF2B5EF4-FFF2-40B4-BE49-F238E27FC236}">
                <a16:creationId xmlns:a16="http://schemas.microsoft.com/office/drawing/2014/main" id="{9F193105-57B4-4605-A1CB-E80049709B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6192" y="917712"/>
            <a:ext cx="8222750" cy="532219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230665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104"/>
          <p:cNvSpPr txBox="1">
            <a:spLocks noGrp="1"/>
          </p:cNvSpPr>
          <p:nvPr>
            <p:ph type="title"/>
          </p:nvPr>
        </p:nvSpPr>
        <p:spPr>
          <a:xfrm>
            <a:off x="415600" y="88169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dirty="0"/>
              <a:t>       </a:t>
            </a:r>
            <a:r>
              <a:rPr lang="es-CL" sz="2767" dirty="0">
                <a:latin typeface="Arial"/>
                <a:ea typeface="Arial"/>
                <a:cs typeface="Arial"/>
                <a:sym typeface="Arial"/>
              </a:rPr>
              <a:t>Visualización de la licencia CC en un documento</a:t>
            </a:r>
            <a:endParaRPr sz="2767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6" name="Google Shape;426;p104"/>
          <p:cNvCxnSpPr/>
          <p:nvPr/>
        </p:nvCxnSpPr>
        <p:spPr>
          <a:xfrm rot="10800000">
            <a:off x="8198675" y="5974541"/>
            <a:ext cx="670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C107C868-1AA5-45C8-9803-FDEEE85675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6413" y="851769"/>
            <a:ext cx="5622015" cy="528764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F709D23-86C7-40AC-AA45-03CAB3080F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5762" y="2152120"/>
            <a:ext cx="9207368" cy="217299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47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2963b6833e4_0_26"/>
          <p:cNvSpPr txBox="1">
            <a:spLocks noGrp="1"/>
          </p:cNvSpPr>
          <p:nvPr>
            <p:ph type="title"/>
          </p:nvPr>
        </p:nvSpPr>
        <p:spPr>
          <a:xfrm>
            <a:off x="415600" y="88169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1192"/>
              <a:buNone/>
            </a:pPr>
            <a:r>
              <a:rPr lang="es-CL"/>
              <a:t>       </a:t>
            </a:r>
            <a:r>
              <a:rPr lang="es-CL" sz="2767">
                <a:latin typeface="Arial"/>
                <a:ea typeface="Arial"/>
                <a:cs typeface="Arial"/>
                <a:sym typeface="Arial"/>
              </a:rPr>
              <a:t>Visualización de la licencia CC en un registro del Repositorio UC</a:t>
            </a:r>
            <a:endParaRPr sz="2767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3" name="Google Shape;433;g2963b6833e4_0_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04074"/>
            <a:ext cx="5407151" cy="507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g2963b6833e4_0_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70550" y="2803224"/>
            <a:ext cx="5364050" cy="2665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5" name="Google Shape;435;g2963b6833e4_0_26"/>
          <p:cNvCxnSpPr/>
          <p:nvPr/>
        </p:nvCxnSpPr>
        <p:spPr>
          <a:xfrm>
            <a:off x="6512800" y="5398150"/>
            <a:ext cx="24537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B11B22D8-E195-4EF7-8A1F-867EF74647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54" y="217376"/>
            <a:ext cx="11293292" cy="642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667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B11B22D8-E195-4EF7-8A1F-867EF74647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54" y="217376"/>
            <a:ext cx="11293292" cy="6423248"/>
          </a:xfrm>
          <a:prstGeom prst="rect">
            <a:avLst/>
          </a:prstGeom>
        </p:spPr>
      </p:pic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4E06B6A7-2001-4FC9-B133-8FBD2FA6B94D}"/>
              </a:ext>
            </a:extLst>
          </p:cNvPr>
          <p:cNvCxnSpPr/>
          <p:nvPr/>
        </p:nvCxnSpPr>
        <p:spPr>
          <a:xfrm flipV="1">
            <a:off x="550789" y="4726285"/>
            <a:ext cx="1100831" cy="319596"/>
          </a:xfrm>
          <a:prstGeom prst="straightConnector1">
            <a:avLst/>
          </a:prstGeom>
          <a:ln w="44450" cmpd="thickThin">
            <a:solidFill>
              <a:srgbClr val="C00000"/>
            </a:solidFill>
            <a:tailEnd type="triangle" w="lg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7836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92A1B88-F41B-4E4B-AE80-1C1377812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896" y="5449455"/>
            <a:ext cx="2092868" cy="49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165;g1a5684a4b7b_0_0">
            <a:extLst>
              <a:ext uri="{FF2B5EF4-FFF2-40B4-BE49-F238E27FC236}">
                <a16:creationId xmlns:a16="http://schemas.microsoft.com/office/drawing/2014/main" id="{5ED69DA3-8E6A-4C9B-B7AF-F39F389F47CA}"/>
              </a:ext>
            </a:extLst>
          </p:cNvPr>
          <p:cNvSpPr txBox="1">
            <a:spLocks/>
          </p:cNvSpPr>
          <p:nvPr/>
        </p:nvSpPr>
        <p:spPr>
          <a:xfrm>
            <a:off x="581891" y="724689"/>
            <a:ext cx="4821381" cy="1427200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67" b="0" i="0" u="none" strike="noStrike" cap="none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200"/>
              <a:buFont typeface="Arial"/>
              <a:buChar char="■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1200"/>
              </a:spcBef>
            </a:pPr>
            <a:r>
              <a:rPr lang="es-CL" sz="20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Proyecto </a:t>
            </a:r>
            <a:r>
              <a:rPr lang="es-CL" sz="200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InES</a:t>
            </a:r>
            <a:r>
              <a:rPr lang="es-CL" sz="20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Integración de nuevos componentes y herramientas en Repositorio</a:t>
            </a:r>
            <a:endParaRPr lang="es-CL" sz="2000" dirty="0">
              <a:solidFill>
                <a:schemeClr val="dk2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165;g1a5684a4b7b_0_0">
            <a:extLst>
              <a:ext uri="{FF2B5EF4-FFF2-40B4-BE49-F238E27FC236}">
                <a16:creationId xmlns:a16="http://schemas.microsoft.com/office/drawing/2014/main" id="{0B6CF1BA-DC39-4449-A6E5-8AA5253BD990}"/>
              </a:ext>
            </a:extLst>
          </p:cNvPr>
          <p:cNvSpPr txBox="1">
            <a:spLocks/>
          </p:cNvSpPr>
          <p:nvPr/>
        </p:nvSpPr>
        <p:spPr>
          <a:xfrm>
            <a:off x="5445234" y="2466110"/>
            <a:ext cx="4641304" cy="1431636"/>
          </a:xfrm>
          <a:prstGeom prst="rect">
            <a:avLst/>
          </a:prstGeom>
          <a:noFill/>
          <a:ln w="31750"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67" b="0" i="0" u="none" strike="noStrike" cap="none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1200"/>
              <a:buFont typeface="Arial"/>
              <a:buChar char="■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ctr">
              <a:lnSpc>
                <a:spcPct val="100000"/>
              </a:lnSpc>
            </a:pPr>
            <a:r>
              <a:rPr lang="es-CL" sz="2400" b="1" u="sng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“Propuesta de uso de licencias Creative </a:t>
            </a:r>
            <a:r>
              <a:rPr lang="es-CL" sz="2400" b="1" u="sng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Commons</a:t>
            </a:r>
            <a:r>
              <a:rPr lang="es-CL" sz="2400" b="1" u="sng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en el Repositorio UC”</a:t>
            </a:r>
          </a:p>
        </p:txBody>
      </p:sp>
    </p:spTree>
    <p:extLst>
      <p:ext uri="{BB962C8B-B14F-4D97-AF65-F5344CB8AC3E}">
        <p14:creationId xmlns:p14="http://schemas.microsoft.com/office/powerpoint/2010/main" val="130113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2963b6833e4_0_46"/>
          <p:cNvSpPr txBox="1">
            <a:spLocks noGrp="1"/>
          </p:cNvSpPr>
          <p:nvPr>
            <p:ph type="title"/>
          </p:nvPr>
        </p:nvSpPr>
        <p:spPr>
          <a:xfrm>
            <a:off x="987100" y="110144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500">
                <a:solidFill>
                  <a:srgbClr val="177DE1"/>
                </a:solidFill>
                <a:latin typeface="Arial"/>
                <a:ea typeface="Arial"/>
                <a:cs typeface="Arial"/>
                <a:sym typeface="Arial"/>
              </a:rPr>
              <a:t>Propuesta de uso de licencias Creative Commons en el Repositorio UC</a:t>
            </a:r>
            <a:endParaRPr sz="2500">
              <a:solidFill>
                <a:srgbClr val="177DE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g2963b6833e4_0_46"/>
          <p:cNvSpPr txBox="1">
            <a:spLocks noGrp="1"/>
          </p:cNvSpPr>
          <p:nvPr>
            <p:ph type="body" idx="1"/>
          </p:nvPr>
        </p:nvSpPr>
        <p:spPr>
          <a:xfrm>
            <a:off x="525475" y="1115450"/>
            <a:ext cx="9948300" cy="48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</a:pPr>
            <a:r>
              <a:rPr lang="es-CL" sz="1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Licencia CC en Repositorio UC:</a:t>
            </a:r>
            <a:endParaRPr sz="18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8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Uso de la licencia </a:t>
            </a:r>
            <a:r>
              <a:rPr lang="es-CL" sz="1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CC-BY-NC-SA</a:t>
            </a:r>
            <a:r>
              <a:rPr lang="es-CL" sz="18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8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(Atribución - No Comercial-Compartir Igual) que tiene </a:t>
            </a: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8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menos restricciones que la que se encuentra actualmente en uso. </a:t>
            </a: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</a:pPr>
            <a:r>
              <a:rPr lang="es-CL" sz="1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Selector de licencia CC:</a:t>
            </a:r>
            <a:endParaRPr sz="18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8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 despliegue para todas las publicaciones la </a:t>
            </a: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8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alternativa para escoger una licencia CC.</a:t>
            </a:r>
            <a:endParaRPr sz="18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</a:pPr>
            <a:r>
              <a:rPr lang="es-CL" sz="1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Información sobre licencias CC en la </a:t>
            </a:r>
            <a:endParaRPr sz="18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interfaz de usuario:</a:t>
            </a:r>
            <a:endParaRPr sz="18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8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Que se visibilice:</a:t>
            </a: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8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Ícono de la licencia CC</a:t>
            </a: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7" name="Google Shape;457;g2963b6833e4_0_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1091" y="3127927"/>
            <a:ext cx="4658223" cy="3171273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458" name="Google Shape;458;g2963b6833e4_0_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15276" y="958437"/>
            <a:ext cx="3524050" cy="191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g2963b6833e4_0_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19800" y="5294750"/>
            <a:ext cx="1279825" cy="44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298bbe9faaa_0_8"/>
          <p:cNvSpPr txBox="1"/>
          <p:nvPr/>
        </p:nvSpPr>
        <p:spPr>
          <a:xfrm>
            <a:off x="3184500" y="1997400"/>
            <a:ext cx="5823000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4400" b="1" dirty="0">
                <a:solidFill>
                  <a:srgbClr val="177DE1"/>
                </a:solidFill>
                <a:sym typeface="Calibri"/>
              </a:rPr>
              <a:t>¿PREGUNTAS?</a:t>
            </a:r>
            <a:endParaRPr sz="4400" b="1" dirty="0">
              <a:solidFill>
                <a:srgbClr val="177DE1"/>
              </a:solidFill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683053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298bbe9faaa_0_8"/>
          <p:cNvSpPr txBox="1"/>
          <p:nvPr/>
        </p:nvSpPr>
        <p:spPr>
          <a:xfrm>
            <a:off x="3184500" y="2782684"/>
            <a:ext cx="5823000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4800" b="1" dirty="0">
                <a:solidFill>
                  <a:srgbClr val="177DE1"/>
                </a:solidFill>
                <a:sym typeface="Calibri"/>
              </a:rPr>
              <a:t>Gracias</a:t>
            </a:r>
            <a:endParaRPr sz="4800" b="1" dirty="0">
              <a:solidFill>
                <a:srgbClr val="177DE1"/>
              </a:solidFill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915468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19"/>
          <p:cNvSpPr txBox="1">
            <a:spLocks noGrp="1"/>
          </p:cNvSpPr>
          <p:nvPr>
            <p:ph type="title"/>
          </p:nvPr>
        </p:nvSpPr>
        <p:spPr>
          <a:xfrm>
            <a:off x="415600" y="88169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A00"/>
              </a:buClr>
              <a:buSzPts val="2800"/>
              <a:buFont typeface="Lato"/>
              <a:buNone/>
            </a:pPr>
            <a:r>
              <a:rPr lang="es-CL" sz="2767" b="1">
                <a:latin typeface="Arial"/>
                <a:ea typeface="Arial"/>
                <a:cs typeface="Arial"/>
                <a:sym typeface="Arial"/>
              </a:rPr>
              <a:t>Referencias y fuentes:</a:t>
            </a:r>
            <a:endParaRPr sz="2767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19"/>
          <p:cNvSpPr txBox="1">
            <a:spLocks noGrp="1"/>
          </p:cNvSpPr>
          <p:nvPr>
            <p:ph type="body" idx="1"/>
          </p:nvPr>
        </p:nvSpPr>
        <p:spPr>
          <a:xfrm>
            <a:off x="864025" y="1188025"/>
            <a:ext cx="9426300" cy="48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Anatomy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A CC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License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” (</a:t>
            </a:r>
            <a:r>
              <a:rPr lang="es-CL" sz="10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https://certificates.creativecommons.org/cccertedu/chapter/3-anatomy-of-a-cc-license/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)</a:t>
            </a:r>
            <a:endParaRPr sz="10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by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Creative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Commons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. CC BY 4.0</a:t>
            </a:r>
            <a:endParaRPr sz="10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BOAI. Iniciativa de Acceso Abierto.  En: </a:t>
            </a:r>
            <a:r>
              <a:rPr lang="es-CL" sz="10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https://www.budapestopenaccessinitiative.org/read/spanish-translation/</a:t>
            </a:r>
            <a:endParaRPr sz="10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Creative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Commons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Certificate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Academic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Librarians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course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by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Creative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Commons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September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2022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licensed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CC BY 4.0.</a:t>
            </a:r>
            <a:endParaRPr sz="10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Downloads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” (</a:t>
            </a:r>
            <a:r>
              <a:rPr lang="es-CL" sz="10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https://creativecommons.org/about/downloads/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)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by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Creative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Commons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. CC BY 4.0</a:t>
            </a:r>
            <a:endParaRPr sz="10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Muñoz, A. (2020). Tesis Magíster PUC En: 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  <a:hlinkClick r:id="rId7"/>
              </a:rPr>
              <a:t>https://repositorio.uc.cl/handle/11534/52766</a:t>
            </a:r>
            <a:endParaRPr lang="es-CL" sz="10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1000" dirty="0"/>
          </a:p>
          <a:p>
            <a:pPr marL="0" indent="0">
              <a:buSzPts val="1100"/>
            </a:pPr>
            <a:r>
              <a:rPr lang="es-ES" sz="1000" dirty="0" err="1">
                <a:latin typeface="Arial"/>
                <a:cs typeface="Arial"/>
              </a:rPr>
              <a:t>Roadmap</a:t>
            </a:r>
            <a:r>
              <a:rPr lang="es-ES" sz="1000" dirty="0">
                <a:latin typeface="Arial"/>
                <a:cs typeface="Arial"/>
              </a:rPr>
              <a:t> de Implementación del Ecosistema de la Ciencia Abierta (CA) en la Pontificia Universidad Católica de Chile. Desarrollo de componentes y actualización Año 1 y 2</a:t>
            </a: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Six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licenses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sharing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your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work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” </a:t>
            </a:r>
            <a:r>
              <a:rPr lang="es-CL" sz="10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https://wiki.creativecommons.org/images/6/6d/6licenses-flat.pdf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 Creative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Commons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has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waived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all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copyright and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related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or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neighboring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rights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this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guide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using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CC0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Public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Domain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1000" dirty="0" err="1">
                <a:latin typeface="Arial"/>
                <a:ea typeface="Arial"/>
                <a:cs typeface="Arial"/>
                <a:sym typeface="Arial"/>
              </a:rPr>
              <a:t>Dedication</a:t>
            </a:r>
            <a:r>
              <a:rPr lang="es-CL" sz="1000" dirty="0">
                <a:latin typeface="Arial"/>
                <a:ea typeface="Arial"/>
                <a:cs typeface="Arial"/>
                <a:sym typeface="Arial"/>
              </a:rPr>
              <a:t>.</a:t>
            </a:r>
            <a:endParaRPr sz="10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L" sz="1000" dirty="0">
                <a:latin typeface="Arial"/>
                <a:cs typeface="Arial"/>
                <a:sym typeface="Arial"/>
              </a:rPr>
              <a:t>Workshop para profesionales de Bibliotecas UC: Licencias Creative </a:t>
            </a:r>
            <a:r>
              <a:rPr lang="es-CL" sz="1000" dirty="0" err="1">
                <a:latin typeface="Arial"/>
                <a:cs typeface="Arial"/>
                <a:sym typeface="Arial"/>
              </a:rPr>
              <a:t>Commons</a:t>
            </a:r>
            <a:r>
              <a:rPr lang="es-CL" sz="1000" dirty="0">
                <a:latin typeface="Arial"/>
                <a:cs typeface="Arial"/>
                <a:sym typeface="Arial"/>
              </a:rPr>
              <a:t> (CC) por Amelia Muñoz, Paula Sarovic, María Alejandra Senabre 2022 está licenciado bajo</a:t>
            </a:r>
            <a:r>
              <a:rPr lang="es-CL" sz="1000" dirty="0">
                <a:latin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s-CL" sz="900" u="sng" dirty="0">
                <a:latin typeface="Arial"/>
                <a:ea typeface="Arial"/>
                <a:cs typeface="Arial"/>
                <a:sym typeface="Arial"/>
                <a:hlinkClick r:id="rId5"/>
              </a:rPr>
              <a:t>CC BY NC SA 4.0</a:t>
            </a:r>
            <a:r>
              <a:rPr lang="es-CL" sz="1200" dirty="0"/>
              <a:t> </a:t>
            </a:r>
            <a:endParaRPr sz="1200" dirty="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/>
          </a:p>
          <a:p>
            <a:pPr marL="457200" lvl="0" indent="-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FFDA00"/>
              </a:buClr>
              <a:buSzPts val="1600"/>
              <a:buFont typeface="Arial"/>
              <a:buNone/>
            </a:pPr>
            <a:endParaRPr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10ED353-28F9-4D25-8DD7-0D01C06628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9656" y="1693218"/>
            <a:ext cx="2306193" cy="1519374"/>
          </a:xfrm>
          <a:prstGeom prst="rect">
            <a:avLst/>
          </a:prstGeom>
        </p:spPr>
      </p:pic>
      <p:sp>
        <p:nvSpPr>
          <p:cNvPr id="7" name="Google Shape;165;g1a5684a4b7b_0_0">
            <a:extLst>
              <a:ext uri="{FF2B5EF4-FFF2-40B4-BE49-F238E27FC236}">
                <a16:creationId xmlns:a16="http://schemas.microsoft.com/office/drawing/2014/main" id="{17AB0DF2-9CD1-428A-8C6C-ADEFA3309AC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500367" y="3066473"/>
            <a:ext cx="4641304" cy="1681018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es-CL" sz="2100" dirty="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Como una </a:t>
            </a:r>
            <a:r>
              <a:rPr lang="es-CL" sz="2100" b="1" dirty="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Buena Práctica </a:t>
            </a:r>
            <a:r>
              <a:rPr lang="es-CL" sz="2100" dirty="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dentro del proceso de investigación y publicación</a:t>
            </a:r>
            <a:r>
              <a:rPr lang="es-CL" sz="2100" b="1" dirty="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L" sz="2100" dirty="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en abierto</a:t>
            </a:r>
            <a:endParaRPr sz="2100" dirty="0">
              <a:solidFill>
                <a:schemeClr val="dk2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D5FD5E6-72D9-432D-AE78-1869D5110F04}"/>
              </a:ext>
            </a:extLst>
          </p:cNvPr>
          <p:cNvSpPr/>
          <p:nvPr/>
        </p:nvSpPr>
        <p:spPr>
          <a:xfrm>
            <a:off x="1453896" y="1389888"/>
            <a:ext cx="3200400" cy="202082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92A1B88-F41B-4E4B-AE80-1C1377812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896" y="5449455"/>
            <a:ext cx="2092868" cy="49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680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a5684a4b7b_0_6"/>
          <p:cNvSpPr txBox="1">
            <a:spLocks noGrp="1"/>
          </p:cNvSpPr>
          <p:nvPr>
            <p:ph type="title"/>
          </p:nvPr>
        </p:nvSpPr>
        <p:spPr>
          <a:xfrm>
            <a:off x="415600" y="88169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767" dirty="0">
                <a:latin typeface="Arial"/>
                <a:ea typeface="Arial"/>
                <a:cs typeface="Arial"/>
                <a:sym typeface="Arial"/>
              </a:rPr>
              <a:t>¿Por qué nace Creative </a:t>
            </a:r>
            <a:r>
              <a:rPr lang="es-CL" sz="2767" dirty="0" err="1">
                <a:latin typeface="Arial"/>
                <a:ea typeface="Arial"/>
                <a:cs typeface="Arial"/>
                <a:sym typeface="Arial"/>
              </a:rPr>
              <a:t>Commons</a:t>
            </a:r>
            <a:r>
              <a:rPr lang="es-CL" sz="2767" dirty="0">
                <a:latin typeface="Arial"/>
                <a:ea typeface="Arial"/>
                <a:cs typeface="Arial"/>
                <a:sym typeface="Arial"/>
              </a:rPr>
              <a:t>?</a:t>
            </a:r>
            <a:endParaRPr sz="27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1a5684a4b7b_0_6"/>
          <p:cNvSpPr txBox="1">
            <a:spLocks noGrp="1"/>
          </p:cNvSpPr>
          <p:nvPr>
            <p:ph type="body" idx="1"/>
          </p:nvPr>
        </p:nvSpPr>
        <p:spPr>
          <a:xfrm>
            <a:off x="415600" y="932175"/>
            <a:ext cx="10256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L" u="sng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</a:t>
            </a:r>
            <a:r>
              <a:rPr lang="es-CL" u="sng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Commons</a:t>
            </a:r>
            <a:r>
              <a:rPr lang="es-CL" u="sng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(CC)</a:t>
            </a:r>
            <a:r>
              <a:rPr lang="es-CL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nace </a:t>
            </a:r>
            <a:r>
              <a:rPr lang="es-CL" b="1" i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porque trata de zanjar la tensión entre la “capacidad de un creador para compartir obras digitales en todo el mundo y la regulación de los derechos de autor”.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L" dirty="0"/>
              <a:t> 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L" dirty="0"/>
              <a:t> 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pic>
        <p:nvPicPr>
          <p:cNvPr id="174" name="Google Shape;174;g1a5684a4b7b_0_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16850" y="2134875"/>
            <a:ext cx="5695950" cy="379095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g1a5684a4b7b_0_6"/>
          <p:cNvSpPr txBox="1"/>
          <p:nvPr/>
        </p:nvSpPr>
        <p:spPr>
          <a:xfrm>
            <a:off x="5341325" y="5954612"/>
            <a:ext cx="58470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s-CL" sz="9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https://blog.hubspot.com/blog/tabid/6307/bid/6234/how-to-use-creative-commons-to-add-images-to-your-blog.aspx</a:t>
            </a:r>
            <a:endParaRPr sz="9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A97A5F0-4B0D-420B-B672-B507CED51599}"/>
              </a:ext>
            </a:extLst>
          </p:cNvPr>
          <p:cNvSpPr txBox="1"/>
          <p:nvPr/>
        </p:nvSpPr>
        <p:spPr>
          <a:xfrm>
            <a:off x="415600" y="3779215"/>
            <a:ext cx="4309595" cy="160043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 anchor="ctr" anchorCtr="1">
            <a:spAutoFit/>
          </a:bodyPr>
          <a:lstStyle/>
          <a:p>
            <a:endParaRPr lang="es-CL" sz="14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/>
            <a:r>
              <a:rPr lang="es-CL" sz="1400" dirty="0">
                <a:solidFill>
                  <a:schemeClr val="dk2"/>
                </a:solidFill>
                <a:sym typeface="Arial"/>
              </a:rPr>
              <a:t>El </a:t>
            </a:r>
            <a:r>
              <a:rPr lang="es-CL" sz="1400" b="1" dirty="0">
                <a:solidFill>
                  <a:schemeClr val="dk2"/>
                </a:solidFill>
                <a:sym typeface="Arial"/>
              </a:rPr>
              <a:t>Derech</a:t>
            </a:r>
            <a:r>
              <a:rPr lang="es-CL" b="1" dirty="0">
                <a:solidFill>
                  <a:schemeClr val="dk2"/>
                </a:solidFill>
              </a:rPr>
              <a:t>o de autor </a:t>
            </a:r>
            <a:r>
              <a:rPr lang="es-CL" dirty="0">
                <a:solidFill>
                  <a:schemeClr val="dk2"/>
                </a:solidFill>
              </a:rPr>
              <a:t>está comprendido dentro de la Propiedad Intelectual.</a:t>
            </a:r>
            <a:endParaRPr lang="es-CL" sz="1400" dirty="0">
              <a:solidFill>
                <a:schemeClr val="dk2"/>
              </a:solidFill>
              <a:sym typeface="Arial"/>
            </a:endParaRPr>
          </a:p>
          <a:p>
            <a:pPr algn="ctr"/>
            <a:endParaRPr lang="es-CL" dirty="0">
              <a:solidFill>
                <a:schemeClr val="dk2"/>
              </a:solidFill>
            </a:endParaRPr>
          </a:p>
          <a:p>
            <a:pPr algn="ctr"/>
            <a:r>
              <a:rPr lang="es-CL" sz="1400" i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Regula cómo se usa la producción del hombre (libros, obras artísticas, artículos, etc.)</a:t>
            </a:r>
          </a:p>
          <a:p>
            <a:endParaRPr lang="es-CL" sz="14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a5684a4b7b_0_0"/>
          <p:cNvSpPr txBox="1">
            <a:spLocks noGrp="1"/>
          </p:cNvSpPr>
          <p:nvPr>
            <p:ph type="title"/>
          </p:nvPr>
        </p:nvSpPr>
        <p:spPr>
          <a:xfrm>
            <a:off x="415600" y="88169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 sz="2767"/>
              <a:t>¿</a:t>
            </a:r>
            <a:r>
              <a:rPr lang="es-CL" sz="2767">
                <a:latin typeface="Arial"/>
                <a:ea typeface="Arial"/>
                <a:cs typeface="Arial"/>
                <a:sym typeface="Arial"/>
              </a:rPr>
              <a:t>Qué es Creative Commons?</a:t>
            </a:r>
            <a:endParaRPr sz="2767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1a5684a4b7b_0_0"/>
          <p:cNvSpPr txBox="1">
            <a:spLocks noGrp="1"/>
          </p:cNvSpPr>
          <p:nvPr>
            <p:ph type="body" idx="1"/>
          </p:nvPr>
        </p:nvSpPr>
        <p:spPr>
          <a:xfrm>
            <a:off x="415600" y="943150"/>
            <a:ext cx="109374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sz="2100" dirty="0">
              <a:solidFill>
                <a:schemeClr val="dk1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sz="2100" dirty="0">
              <a:solidFill>
                <a:schemeClr val="dk1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sz="2100" dirty="0">
              <a:solidFill>
                <a:schemeClr val="dk1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61950">
              <a:buClr>
                <a:schemeClr val="dk2"/>
              </a:buClr>
              <a:buSzPts val="2100"/>
              <a:buFont typeface="Arial"/>
              <a:buChar char="❖"/>
            </a:pPr>
            <a:r>
              <a:rPr lang="es-CL" sz="2100" dirty="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Un conjunto de herramientas legales</a:t>
            </a: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❖"/>
            </a:pPr>
            <a:r>
              <a:rPr lang="es-CL" sz="2100" dirty="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Una organización sin fines de lucro</a:t>
            </a:r>
            <a:endParaRPr sz="2100" dirty="0">
              <a:solidFill>
                <a:schemeClr val="dk2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❖"/>
            </a:pPr>
            <a:r>
              <a:rPr lang="es-CL" sz="2100" dirty="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Una red global y un movimiento internacional inspirado en la voluntad de las personas </a:t>
            </a:r>
            <a:r>
              <a:rPr lang="es-CL" sz="2100" b="1" dirty="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de compartir su creatividad y conocimiento</a:t>
            </a:r>
            <a:r>
              <a:rPr lang="es-CL" sz="2100" dirty="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❖"/>
            </a:pPr>
            <a:endParaRPr sz="2100" dirty="0">
              <a:solidFill>
                <a:schemeClr val="dk2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es-CL" sz="2100" dirty="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Para esto, dispone de  </a:t>
            </a:r>
            <a:r>
              <a:rPr lang="es-CL" sz="2100" b="1" dirty="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un conjunto de licencias abiertas de derechos de autor.</a:t>
            </a:r>
            <a:endParaRPr sz="2100" b="1" dirty="0">
              <a:solidFill>
                <a:schemeClr val="dk2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152400" marR="190500" lvl="0" indent="0" algn="l" rtl="0">
              <a:lnSpc>
                <a:spcPct val="128571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100" dirty="0">
              <a:solidFill>
                <a:srgbClr val="202124"/>
              </a:solidFill>
              <a:highlight>
                <a:srgbClr val="F8F9FA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pic>
        <p:nvPicPr>
          <p:cNvPr id="166" name="Google Shape;166;g1a5684a4b7b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78900" y="943150"/>
            <a:ext cx="3924300" cy="103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963b6833e4_0_0"/>
          <p:cNvSpPr txBox="1">
            <a:spLocks noGrp="1"/>
          </p:cNvSpPr>
          <p:nvPr>
            <p:ph type="body" idx="1"/>
          </p:nvPr>
        </p:nvSpPr>
        <p:spPr>
          <a:xfrm>
            <a:off x="7498080" y="1147500"/>
            <a:ext cx="4532786" cy="50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L" sz="1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Algunos aspectos resaltantes de la historia más reciente:</a:t>
            </a:r>
            <a:endParaRPr sz="16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6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L" sz="1600" dirty="0">
                <a:solidFill>
                  <a:schemeClr val="dk2"/>
                </a:solidFill>
                <a:latin typeface="Pacifico"/>
                <a:ea typeface="Pacifico"/>
                <a:cs typeface="Pacifico"/>
                <a:sym typeface="Pacifico"/>
              </a:rPr>
              <a:t>2002</a:t>
            </a:r>
            <a:r>
              <a:rPr lang="es-CL" sz="1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primeras licencias CC versión 1.0</a:t>
            </a:r>
            <a:endParaRPr sz="16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L" sz="1600" dirty="0">
                <a:solidFill>
                  <a:schemeClr val="dk2"/>
                </a:solidFill>
                <a:latin typeface="Pacifico"/>
                <a:ea typeface="Pacifico"/>
                <a:cs typeface="Pacifico"/>
                <a:sym typeface="Pacifico"/>
              </a:rPr>
              <a:t>2007</a:t>
            </a:r>
            <a:r>
              <a:rPr lang="es-CL" sz="1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fue lanzada la versión 3.0</a:t>
            </a:r>
            <a:endParaRPr sz="16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L" sz="1600" dirty="0">
                <a:solidFill>
                  <a:schemeClr val="dk2"/>
                </a:solidFill>
                <a:latin typeface="Pacifico"/>
                <a:ea typeface="Pacifico"/>
                <a:cs typeface="Pacifico"/>
                <a:sym typeface="Pacifico"/>
              </a:rPr>
              <a:t>2013</a:t>
            </a:r>
            <a:r>
              <a:rPr lang="es-CL" sz="1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fue lanzada la versión 4.0 (</a:t>
            </a:r>
            <a:r>
              <a:rPr lang="es-CL" sz="1600" i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vigente</a:t>
            </a:r>
            <a:r>
              <a:rPr lang="es-CL" sz="1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16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L" sz="1600" dirty="0">
                <a:solidFill>
                  <a:schemeClr val="dk2"/>
                </a:solidFill>
                <a:latin typeface="Pacifico"/>
                <a:ea typeface="Pacifico"/>
                <a:cs typeface="Pacifico"/>
                <a:sym typeface="Pacifico"/>
              </a:rPr>
              <a:t>2019    </a:t>
            </a:r>
            <a:r>
              <a:rPr lang="es-CL" sz="1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 billones de obras con licencia CC pueden ser encontrados en:</a:t>
            </a:r>
            <a:endParaRPr sz="16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L" sz="15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Flickr</a:t>
            </a:r>
            <a:endParaRPr sz="15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L" sz="15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Wikipedia</a:t>
            </a:r>
            <a:endParaRPr sz="15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L" sz="150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Youtube</a:t>
            </a:r>
            <a:endParaRPr sz="15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L" sz="150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Europeana</a:t>
            </a:r>
            <a:r>
              <a:rPr lang="es-CL" sz="15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sz="15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600" dirty="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3" name="Google Shape;183;g2963b6833e4_0_0"/>
          <p:cNvPicPr preferRelativeResize="0"/>
          <p:nvPr/>
        </p:nvPicPr>
        <p:blipFill rotWithShape="1">
          <a:blip r:embed="rId3">
            <a:alphaModFix/>
          </a:blip>
          <a:srcRect t="1" b="32048"/>
          <a:stretch/>
        </p:blipFill>
        <p:spPr>
          <a:xfrm>
            <a:off x="173736" y="520698"/>
            <a:ext cx="6837829" cy="5495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1304</TotalTime>
  <Words>2483</Words>
  <Application>Microsoft Office PowerPoint</Application>
  <PresentationFormat>Panorámica</PresentationFormat>
  <Paragraphs>294</Paragraphs>
  <Slides>54</Slides>
  <Notes>54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54</vt:i4>
      </vt:variant>
    </vt:vector>
  </HeadingPairs>
  <TitlesOfParts>
    <vt:vector size="64" baseType="lpstr">
      <vt:lpstr>Trebuchet MS</vt:lpstr>
      <vt:lpstr>Calibri</vt:lpstr>
      <vt:lpstr>Comic Sans MS</vt:lpstr>
      <vt:lpstr>Wingdings</vt:lpstr>
      <vt:lpstr>Arial</vt:lpstr>
      <vt:lpstr>Lato</vt:lpstr>
      <vt:lpstr>Times New Roman</vt:lpstr>
      <vt:lpstr>Montserrat</vt:lpstr>
      <vt:lpstr>Pacifico</vt:lpstr>
      <vt:lpstr>Tema de Office</vt:lpstr>
      <vt:lpstr>Presentación de PowerPoint</vt:lpstr>
      <vt:lpstr>Presentación de PowerPoint</vt:lpstr>
      <vt:lpstr> </vt:lpstr>
      <vt:lpstr>¿Qué es…?</vt:lpstr>
      <vt:lpstr>Presentación de PowerPoint</vt:lpstr>
      <vt:lpstr>Presentación de PowerPoint</vt:lpstr>
      <vt:lpstr>¿Por qué nace Creative Commons?</vt:lpstr>
      <vt:lpstr>¿Qué es Creative Commons?</vt:lpstr>
      <vt:lpstr>Presentación de PowerPoint</vt:lpstr>
      <vt:lpstr>Presentación de PowerPoint</vt:lpstr>
      <vt:lpstr> </vt:lpstr>
      <vt:lpstr>¿Para qué se diseñaron las licencias Creative Commons?</vt:lpstr>
      <vt:lpstr>¿Es complejo aplicar una licencia de Creative Commons?</vt:lpstr>
      <vt:lpstr>¿A qué se puede  aplicar una licencia de Creative Commons?</vt:lpstr>
      <vt:lpstr>Licencias Creative Commons (CC)   4 Elementos (símbolos)  2 Herramientas de Dominio Público  6 Licencias (combinación de símbolos)</vt:lpstr>
      <vt:lpstr>Elementos de una Licencia Creative Commons</vt:lpstr>
      <vt:lpstr>        Atribución (Attribution BY) o Reconocimiento </vt:lpstr>
      <vt:lpstr>        No Comercial (NonCommercial NC)</vt:lpstr>
      <vt:lpstr>        Compartir Igual (ShareAlike SA) </vt:lpstr>
      <vt:lpstr>        Sin derivados (No Derivates ND) </vt:lpstr>
      <vt:lpstr>Herramientas de Dominio Público</vt:lpstr>
      <vt:lpstr>        Dominio Público </vt:lpstr>
      <vt:lpstr>        CC0 (CC zero ó  CC cero) </vt:lpstr>
      <vt:lpstr>        Algunas diferencias entre estas marcas</vt:lpstr>
      <vt:lpstr>Tipos de Licencias Creative Commons</vt:lpstr>
      <vt:lpstr>Licencia de Atribución (Attribution) o “BY”</vt:lpstr>
      <vt:lpstr>Licencia de Reconocimiento - Compartir Igual  (Attribution-ShareAlike) o  “BY-SA”</vt:lpstr>
      <vt:lpstr>Licencia de Reconocimiento - No Comercial (Attribution-NonCommercial) o  “BY-NC”</vt:lpstr>
      <vt:lpstr>Licencia de Reconocimiento - No Comercial - Compartir Igual (Attribution-  NonCommercial - ShareAlike) o “BY-NC-SA”</vt:lpstr>
      <vt:lpstr>  Licencia de Atribución - Sin Derivadas (Attribution-NoDerivatives) o  “BY-ND”</vt:lpstr>
      <vt:lpstr>Licencia de Reconocimiento - No Comercial - Sin Derivados  (Attribution-NonCommercial-NoDerivatives) o “BY-NC-ND”</vt:lpstr>
      <vt:lpstr>Gráfica de licencias compatibles</vt:lpstr>
      <vt:lpstr>Presentación de PowerPoint</vt:lpstr>
      <vt:lpstr>Presentación de PowerPoint</vt:lpstr>
      <vt:lpstr>Presentación de PowerPoint</vt:lpstr>
      <vt:lpstr>Conceptos para la aplicación de Licencias CC</vt:lpstr>
      <vt:lpstr>Importante</vt:lpstr>
      <vt:lpstr>¿Cómo se generan?</vt:lpstr>
      <vt:lpstr>Capas de una Licencia Creative Commons</vt:lpstr>
      <vt:lpstr>Código legal</vt:lpstr>
      <vt:lpstr>Código Legible por Personas</vt:lpstr>
      <vt:lpstr>Código Legible por máquinas</vt:lpstr>
      <vt:lpstr>Alcances para la aplicación de Licencias CC</vt:lpstr>
      <vt:lpstr>       Visualización de la licencia CC en un documento</vt:lpstr>
      <vt:lpstr>       Visualización de la licencia CC en un documento</vt:lpstr>
      <vt:lpstr>       Visualización de la licencia CC en un documento</vt:lpstr>
      <vt:lpstr>       Visualización de la licencia CC en un documento</vt:lpstr>
      <vt:lpstr>       Visualización de la licencia CC en un registro del Repositorio UC</vt:lpstr>
      <vt:lpstr>Presentación de PowerPoint</vt:lpstr>
      <vt:lpstr>Presentación de PowerPoint</vt:lpstr>
      <vt:lpstr>Propuesta de uso de licencias Creative Commons en el Repositorio UC</vt:lpstr>
      <vt:lpstr>Presentación de PowerPoint</vt:lpstr>
      <vt:lpstr>Presentación de PowerPoint</vt:lpstr>
      <vt:lpstr>Referencias y fuentes: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ALEJANDRA SENABRE ESTRADA</dc:creator>
  <cp:lastModifiedBy>Maria Alejandra Senabre Estrada</cp:lastModifiedBy>
  <cp:revision>94</cp:revision>
  <cp:lastPrinted>2023-11-28T20:02:15Z</cp:lastPrinted>
  <dcterms:created xsi:type="dcterms:W3CDTF">2022-11-21T16:19:57Z</dcterms:created>
  <dcterms:modified xsi:type="dcterms:W3CDTF">2023-11-29T20:45:33Z</dcterms:modified>
</cp:coreProperties>
</file>